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eue Machina" charset="1" panose="00000500000000000000"/>
      <p:regular r:id="rId16"/>
    </p:embeddedFont>
    <p:embeddedFont>
      <p:font typeface="Neue Machina Ultra-Bold" charset="1" panose="000009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TextBox 2" id="2"/>
          <p:cNvSpPr txBox="true"/>
          <p:nvPr/>
        </p:nvSpPr>
        <p:spPr>
          <a:xfrm rot="0">
            <a:off x="426087" y="3642358"/>
            <a:ext cx="9801919" cy="2460625"/>
          </a:xfrm>
          <a:prstGeom prst="rect">
            <a:avLst/>
          </a:prstGeom>
        </p:spPr>
        <p:txBody>
          <a:bodyPr anchor="t" rtlCol="false" tIns="0" lIns="0" bIns="0" rIns="0">
            <a:spAutoFit/>
          </a:bodyPr>
          <a:lstStyle/>
          <a:p>
            <a:pPr algn="ctr">
              <a:lnSpc>
                <a:spcPts val="6500"/>
              </a:lnSpc>
            </a:pPr>
            <a:r>
              <a:rPr lang="en-US" sz="5000">
                <a:solidFill>
                  <a:srgbClr val="D1932A"/>
                </a:solidFill>
                <a:latin typeface="Neue Machina"/>
                <a:ea typeface="Neue Machina"/>
                <a:cs typeface="Neue Machina"/>
                <a:sym typeface="Neue Machina"/>
              </a:rPr>
              <a:t>MODELO DE CLASIFICACIÓN DE IMÁGENES MEDICAS OCTMNIST CON MLP</a:t>
            </a:r>
          </a:p>
        </p:txBody>
      </p:sp>
      <p:grpSp>
        <p:nvGrpSpPr>
          <p:cNvPr name="Group 3" id="3"/>
          <p:cNvGrpSpPr/>
          <p:nvPr/>
        </p:nvGrpSpPr>
        <p:grpSpPr>
          <a:xfrm rot="0">
            <a:off x="2006014" y="6455408"/>
            <a:ext cx="6642064" cy="1104569"/>
            <a:chOff x="0" y="0"/>
            <a:chExt cx="1749350" cy="290915"/>
          </a:xfrm>
        </p:grpSpPr>
        <p:sp>
          <p:nvSpPr>
            <p:cNvPr name="Freeform 4" id="4"/>
            <p:cNvSpPr/>
            <p:nvPr/>
          </p:nvSpPr>
          <p:spPr>
            <a:xfrm flipH="false" flipV="false" rot="0">
              <a:off x="0" y="0"/>
              <a:ext cx="1749350" cy="290915"/>
            </a:xfrm>
            <a:custGeom>
              <a:avLst/>
              <a:gdLst/>
              <a:ahLst/>
              <a:cxnLst/>
              <a:rect r="r" b="b" t="t" l="l"/>
              <a:pathLst>
                <a:path h="290915" w="1749350">
                  <a:moveTo>
                    <a:pt x="60611" y="0"/>
                  </a:moveTo>
                  <a:lnTo>
                    <a:pt x="1688740" y="0"/>
                  </a:lnTo>
                  <a:cubicBezTo>
                    <a:pt x="1722214" y="0"/>
                    <a:pt x="1749350" y="27136"/>
                    <a:pt x="1749350" y="60611"/>
                  </a:cubicBezTo>
                  <a:lnTo>
                    <a:pt x="1749350" y="230305"/>
                  </a:lnTo>
                  <a:cubicBezTo>
                    <a:pt x="1749350" y="263779"/>
                    <a:pt x="1722214" y="290915"/>
                    <a:pt x="1688740" y="290915"/>
                  </a:cubicBezTo>
                  <a:lnTo>
                    <a:pt x="60611" y="290915"/>
                  </a:lnTo>
                  <a:cubicBezTo>
                    <a:pt x="27136" y="290915"/>
                    <a:pt x="0" y="263779"/>
                    <a:pt x="0" y="230305"/>
                  </a:cubicBezTo>
                  <a:lnTo>
                    <a:pt x="0" y="60611"/>
                  </a:lnTo>
                  <a:cubicBezTo>
                    <a:pt x="0" y="27136"/>
                    <a:pt x="27136" y="0"/>
                    <a:pt x="60611" y="0"/>
                  </a:cubicBezTo>
                  <a:close/>
                </a:path>
              </a:pathLst>
            </a:custGeom>
            <a:gradFill rotWithShape="true">
              <a:gsLst>
                <a:gs pos="0">
                  <a:srgbClr val="FACD0D">
                    <a:alpha val="100000"/>
                  </a:srgbClr>
                </a:gs>
                <a:gs pos="100000">
                  <a:srgbClr val="D1932A">
                    <a:alpha val="100000"/>
                  </a:srgbClr>
                </a:gs>
              </a:gsLst>
              <a:lin ang="5400000"/>
            </a:gradFill>
          </p:spPr>
        </p:sp>
        <p:sp>
          <p:nvSpPr>
            <p:cNvPr name="TextBox 5" id="5"/>
            <p:cNvSpPr txBox="true"/>
            <p:nvPr/>
          </p:nvSpPr>
          <p:spPr>
            <a:xfrm>
              <a:off x="0" y="-66675"/>
              <a:ext cx="1749350" cy="357590"/>
            </a:xfrm>
            <a:prstGeom prst="rect">
              <a:avLst/>
            </a:prstGeom>
          </p:spPr>
          <p:txBody>
            <a:bodyPr anchor="ctr" rtlCol="false" tIns="0" lIns="0" bIns="0" rIns="0"/>
            <a:lstStyle/>
            <a:p>
              <a:pPr algn="ctr">
                <a:lnSpc>
                  <a:spcPts val="4059"/>
                </a:lnSpc>
              </a:pPr>
              <a:r>
                <a:rPr lang="en-US" sz="2899" spc="60">
                  <a:solidFill>
                    <a:srgbClr val="FFFFFF"/>
                  </a:solidFill>
                  <a:latin typeface="Neue Machina"/>
                  <a:ea typeface="Neue Machina"/>
                  <a:cs typeface="Neue Machina"/>
                  <a:sym typeface="Neue Machina"/>
                </a:rPr>
                <a:t>Robert Sebastian Guerrero Zea</a:t>
              </a:r>
            </a:p>
            <a:p>
              <a:pPr algn="ctr">
                <a:lnSpc>
                  <a:spcPts val="4059"/>
                </a:lnSpc>
                <a:spcBef>
                  <a:spcPct val="0"/>
                </a:spcBef>
              </a:pPr>
              <a:r>
                <a:rPr lang="en-US" sz="2899" spc="60">
                  <a:solidFill>
                    <a:srgbClr val="FFFFFF"/>
                  </a:solidFill>
                  <a:latin typeface="Neue Machina"/>
                  <a:ea typeface="Neue Machina"/>
                  <a:cs typeface="Neue Machina"/>
                  <a:sym typeface="Neue Machina"/>
                </a:rPr>
                <a:t>Jesus David Valdes Mosquera</a:t>
              </a:r>
            </a:p>
          </p:txBody>
        </p:sp>
      </p:grpSp>
      <p:sp>
        <p:nvSpPr>
          <p:cNvPr name="Freeform 6" id="6"/>
          <p:cNvSpPr/>
          <p:nvPr/>
        </p:nvSpPr>
        <p:spPr>
          <a:xfrm flipH="false" flipV="false" rot="0">
            <a:off x="8809984" y="-4919311"/>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2221337">
            <a:off x="-3119972" y="7444968"/>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2"/>
            <a:stretch>
              <a:fillRect l="0" t="0" r="0" b="0"/>
            </a:stretch>
          </a:blipFill>
        </p:spPr>
      </p:sp>
      <p:sp>
        <p:nvSpPr>
          <p:cNvPr name="Freeform 8" id="8"/>
          <p:cNvSpPr/>
          <p:nvPr/>
        </p:nvSpPr>
        <p:spPr>
          <a:xfrm flipH="true" flipV="false" rot="0">
            <a:off x="11130122" y="734053"/>
            <a:ext cx="6576941" cy="9583885"/>
          </a:xfrm>
          <a:custGeom>
            <a:avLst/>
            <a:gdLst/>
            <a:ahLst/>
            <a:cxnLst/>
            <a:rect r="r" b="b" t="t" l="l"/>
            <a:pathLst>
              <a:path h="9583885" w="6576941">
                <a:moveTo>
                  <a:pt x="6576942" y="0"/>
                </a:moveTo>
                <a:lnTo>
                  <a:pt x="0" y="0"/>
                </a:lnTo>
                <a:lnTo>
                  <a:pt x="0" y="9583885"/>
                </a:lnTo>
                <a:lnTo>
                  <a:pt x="6576942" y="9583885"/>
                </a:lnTo>
                <a:lnTo>
                  <a:pt x="6576942" y="0"/>
                </a:lnTo>
                <a:close/>
              </a:path>
            </a:pathLst>
          </a:custGeom>
          <a:blipFill>
            <a:blip r:embed="rId3"/>
            <a:stretch>
              <a:fillRect l="0" t="0" r="0" b="0"/>
            </a:stretch>
          </a:blipFill>
        </p:spPr>
      </p:sp>
      <p:sp>
        <p:nvSpPr>
          <p:cNvPr name="Freeform 9" id="9"/>
          <p:cNvSpPr/>
          <p:nvPr/>
        </p:nvSpPr>
        <p:spPr>
          <a:xfrm flipH="false" flipV="false" rot="0">
            <a:off x="0" y="-50239"/>
            <a:ext cx="1719349" cy="2084059"/>
          </a:xfrm>
          <a:custGeom>
            <a:avLst/>
            <a:gdLst/>
            <a:ahLst/>
            <a:cxnLst/>
            <a:rect r="r" b="b" t="t" l="l"/>
            <a:pathLst>
              <a:path h="2084059" w="1719349">
                <a:moveTo>
                  <a:pt x="0" y="0"/>
                </a:moveTo>
                <a:lnTo>
                  <a:pt x="1719349" y="0"/>
                </a:lnTo>
                <a:lnTo>
                  <a:pt x="1719349" y="2084060"/>
                </a:lnTo>
                <a:lnTo>
                  <a:pt x="0" y="2084060"/>
                </a:lnTo>
                <a:lnTo>
                  <a:pt x="0" y="0"/>
                </a:lnTo>
                <a:close/>
              </a:path>
            </a:pathLst>
          </a:custGeom>
          <a:blipFill>
            <a:blip r:embed="rId4"/>
            <a:stretch>
              <a:fillRect l="0" t="0" r="0" b="0"/>
            </a:stretch>
          </a:blipFill>
        </p:spPr>
      </p:sp>
      <p:sp>
        <p:nvSpPr>
          <p:cNvPr name="TextBox 10" id="10"/>
          <p:cNvSpPr txBox="true"/>
          <p:nvPr/>
        </p:nvSpPr>
        <p:spPr>
          <a:xfrm rot="0">
            <a:off x="4201812" y="8113265"/>
            <a:ext cx="2250468" cy="431800"/>
          </a:xfrm>
          <a:prstGeom prst="rect">
            <a:avLst/>
          </a:prstGeom>
        </p:spPr>
        <p:txBody>
          <a:bodyPr anchor="t" rtlCol="false" tIns="0" lIns="0" bIns="0" rIns="0">
            <a:spAutoFit/>
          </a:bodyPr>
          <a:lstStyle/>
          <a:p>
            <a:pPr algn="l">
              <a:lnSpc>
                <a:spcPts val="3499"/>
              </a:lnSpc>
            </a:pPr>
            <a:r>
              <a:rPr lang="en-US" sz="2499">
                <a:solidFill>
                  <a:srgbClr val="282727"/>
                </a:solidFill>
                <a:latin typeface="Neue Machina"/>
                <a:ea typeface="Neue Machina"/>
                <a:cs typeface="Neue Machina"/>
                <a:sym typeface="Neue Machina"/>
              </a:rPr>
              <a:t>25/08/2025</a:t>
            </a:r>
          </a:p>
        </p:txBody>
      </p:sp>
      <p:grpSp>
        <p:nvGrpSpPr>
          <p:cNvPr name="Group 11" id="11"/>
          <p:cNvGrpSpPr/>
          <p:nvPr/>
        </p:nvGrpSpPr>
        <p:grpSpPr>
          <a:xfrm rot="0">
            <a:off x="2006014" y="2575884"/>
            <a:ext cx="6642064" cy="780724"/>
            <a:chOff x="0" y="0"/>
            <a:chExt cx="1749350" cy="205623"/>
          </a:xfrm>
        </p:grpSpPr>
        <p:sp>
          <p:nvSpPr>
            <p:cNvPr name="Freeform 12" id="12"/>
            <p:cNvSpPr/>
            <p:nvPr/>
          </p:nvSpPr>
          <p:spPr>
            <a:xfrm flipH="false" flipV="false" rot="0">
              <a:off x="0" y="0"/>
              <a:ext cx="1749350" cy="205623"/>
            </a:xfrm>
            <a:custGeom>
              <a:avLst/>
              <a:gdLst/>
              <a:ahLst/>
              <a:cxnLst/>
              <a:rect r="r" b="b" t="t" l="l"/>
              <a:pathLst>
                <a:path h="205623" w="1749350">
                  <a:moveTo>
                    <a:pt x="60611" y="0"/>
                  </a:moveTo>
                  <a:lnTo>
                    <a:pt x="1688740" y="0"/>
                  </a:lnTo>
                  <a:cubicBezTo>
                    <a:pt x="1722214" y="0"/>
                    <a:pt x="1749350" y="27136"/>
                    <a:pt x="1749350" y="60611"/>
                  </a:cubicBezTo>
                  <a:lnTo>
                    <a:pt x="1749350" y="145012"/>
                  </a:lnTo>
                  <a:cubicBezTo>
                    <a:pt x="1749350" y="178486"/>
                    <a:pt x="1722214" y="205623"/>
                    <a:pt x="1688740" y="205623"/>
                  </a:cubicBezTo>
                  <a:lnTo>
                    <a:pt x="60611" y="205623"/>
                  </a:lnTo>
                  <a:cubicBezTo>
                    <a:pt x="27136" y="205623"/>
                    <a:pt x="0" y="178486"/>
                    <a:pt x="0" y="145012"/>
                  </a:cubicBezTo>
                  <a:lnTo>
                    <a:pt x="0" y="60611"/>
                  </a:lnTo>
                  <a:cubicBezTo>
                    <a:pt x="0" y="27136"/>
                    <a:pt x="27136" y="0"/>
                    <a:pt x="60611" y="0"/>
                  </a:cubicBezTo>
                  <a:close/>
                </a:path>
              </a:pathLst>
            </a:custGeom>
            <a:gradFill rotWithShape="true">
              <a:gsLst>
                <a:gs pos="0">
                  <a:srgbClr val="FACD0D">
                    <a:alpha val="100000"/>
                  </a:srgbClr>
                </a:gs>
                <a:gs pos="100000">
                  <a:srgbClr val="D1932A">
                    <a:alpha val="100000"/>
                  </a:srgbClr>
                </a:gs>
              </a:gsLst>
              <a:lin ang="5400000"/>
            </a:gradFill>
          </p:spPr>
        </p:sp>
        <p:sp>
          <p:nvSpPr>
            <p:cNvPr name="TextBox 13" id="13"/>
            <p:cNvSpPr txBox="true"/>
            <p:nvPr/>
          </p:nvSpPr>
          <p:spPr>
            <a:xfrm>
              <a:off x="0" y="-66675"/>
              <a:ext cx="1749350" cy="272298"/>
            </a:xfrm>
            <a:prstGeom prst="rect">
              <a:avLst/>
            </a:prstGeom>
          </p:spPr>
          <p:txBody>
            <a:bodyPr anchor="ctr" rtlCol="false" tIns="0" lIns="0" bIns="0" rIns="0"/>
            <a:lstStyle/>
            <a:p>
              <a:pPr algn="ctr">
                <a:lnSpc>
                  <a:spcPts val="4059"/>
                </a:lnSpc>
                <a:spcBef>
                  <a:spcPct val="0"/>
                </a:spcBef>
              </a:pPr>
              <a:r>
                <a:rPr lang="en-US" sz="2899" spc="60">
                  <a:solidFill>
                    <a:srgbClr val="FFFFFF"/>
                  </a:solidFill>
                  <a:latin typeface="Neue Machina"/>
                  <a:ea typeface="Neue Machina"/>
                  <a:cs typeface="Neue Machina"/>
                  <a:sym typeface="Neue Machina"/>
                </a:rPr>
                <a:t>DEEP LEARNING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2463124">
            <a:off x="12320368" y="490134"/>
            <a:ext cx="17281309" cy="11146445"/>
          </a:xfrm>
          <a:custGeom>
            <a:avLst/>
            <a:gdLst/>
            <a:ahLst/>
            <a:cxnLst/>
            <a:rect r="r" b="b" t="t" l="l"/>
            <a:pathLst>
              <a:path h="11146445" w="17281309">
                <a:moveTo>
                  <a:pt x="0" y="0"/>
                </a:moveTo>
                <a:lnTo>
                  <a:pt x="17281309" y="0"/>
                </a:lnTo>
                <a:lnTo>
                  <a:pt x="17281309" y="11146445"/>
                </a:lnTo>
                <a:lnTo>
                  <a:pt x="0" y="11146445"/>
                </a:lnTo>
                <a:lnTo>
                  <a:pt x="0" y="0"/>
                </a:lnTo>
                <a:close/>
              </a:path>
            </a:pathLst>
          </a:custGeom>
          <a:blipFill>
            <a:blip r:embed="rId2"/>
            <a:stretch>
              <a:fillRect l="0" t="0" r="0" b="0"/>
            </a:stretch>
          </a:blipFill>
        </p:spPr>
      </p:sp>
      <p:sp>
        <p:nvSpPr>
          <p:cNvPr name="Freeform 3" id="3"/>
          <p:cNvSpPr/>
          <p:nvPr/>
        </p:nvSpPr>
        <p:spPr>
          <a:xfrm flipH="false" flipV="false" rot="-7567930">
            <a:off x="-12043059" y="-9592975"/>
            <a:ext cx="17281309" cy="11146445"/>
          </a:xfrm>
          <a:custGeom>
            <a:avLst/>
            <a:gdLst/>
            <a:ahLst/>
            <a:cxnLst/>
            <a:rect r="r" b="b" t="t" l="l"/>
            <a:pathLst>
              <a:path h="11146445" w="17281309">
                <a:moveTo>
                  <a:pt x="0" y="0"/>
                </a:moveTo>
                <a:lnTo>
                  <a:pt x="17281309" y="0"/>
                </a:lnTo>
                <a:lnTo>
                  <a:pt x="17281309" y="11146445"/>
                </a:lnTo>
                <a:lnTo>
                  <a:pt x="0" y="11146445"/>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12142936" y="2367109"/>
            <a:ext cx="5116364" cy="5116364"/>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ACD0D">
                    <a:alpha val="100000"/>
                  </a:srgbClr>
                </a:gs>
                <a:gs pos="100000">
                  <a:srgbClr val="D1932A">
                    <a:alpha val="100000"/>
                  </a:srgbClr>
                </a:gs>
              </a:gsLst>
              <a:lin ang="5400000"/>
            </a:gra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EFFFF"/>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100" t="0" r="-38100" b="0"/>
              </a:stretch>
            </a:blipFill>
          </p:spPr>
        </p:sp>
      </p:grpSp>
      <p:sp>
        <p:nvSpPr>
          <p:cNvPr name="TextBox 8" id="8"/>
          <p:cNvSpPr txBox="true"/>
          <p:nvPr/>
        </p:nvSpPr>
        <p:spPr>
          <a:xfrm rot="0">
            <a:off x="2856320" y="4565356"/>
            <a:ext cx="7369571" cy="1080088"/>
          </a:xfrm>
          <a:prstGeom prst="rect">
            <a:avLst/>
          </a:prstGeom>
        </p:spPr>
        <p:txBody>
          <a:bodyPr anchor="t" rtlCol="false" tIns="0" lIns="0" bIns="0" rIns="0">
            <a:spAutoFit/>
          </a:bodyPr>
          <a:lstStyle/>
          <a:p>
            <a:pPr algn="l" marL="0" indent="0" lvl="0">
              <a:lnSpc>
                <a:spcPts val="8601"/>
              </a:lnSpc>
              <a:spcBef>
                <a:spcPct val="0"/>
              </a:spcBef>
            </a:pPr>
            <a:r>
              <a:rPr lang="en-US" sz="6616" strike="noStrike" u="none">
                <a:solidFill>
                  <a:srgbClr val="D1932A"/>
                </a:solidFill>
                <a:latin typeface="Neue Machina"/>
                <a:ea typeface="Neue Machina"/>
                <a:cs typeface="Neue Machina"/>
                <a:sym typeface="Neue Machina"/>
              </a:rPr>
              <a:t>Muchas gracias</a:t>
            </a:r>
          </a:p>
        </p:txBody>
      </p:sp>
      <p:sp>
        <p:nvSpPr>
          <p:cNvPr name="TextBox 9" id="9"/>
          <p:cNvSpPr txBox="true"/>
          <p:nvPr/>
        </p:nvSpPr>
        <p:spPr>
          <a:xfrm rot="0">
            <a:off x="306428" y="6922999"/>
            <a:ext cx="12831347" cy="1073323"/>
          </a:xfrm>
          <a:prstGeom prst="rect">
            <a:avLst/>
          </a:prstGeom>
        </p:spPr>
        <p:txBody>
          <a:bodyPr anchor="t" rtlCol="false" tIns="0" lIns="0" bIns="0" rIns="0">
            <a:spAutoFit/>
          </a:bodyPr>
          <a:lstStyle/>
          <a:p>
            <a:pPr algn="l">
              <a:lnSpc>
                <a:spcPts val="4207"/>
              </a:lnSpc>
            </a:pPr>
            <a:r>
              <a:rPr lang="en-US" sz="3236" b="true">
                <a:solidFill>
                  <a:srgbClr val="000000"/>
                </a:solidFill>
                <a:latin typeface="Neue Machina Ultra-Bold"/>
                <a:ea typeface="Neue Machina Ultra-Bold"/>
                <a:cs typeface="Neue Machina Ultra-Bold"/>
                <a:sym typeface="Neue Machina Ultra-Bold"/>
              </a:rPr>
              <a:t>Link de Github:</a:t>
            </a:r>
          </a:p>
          <a:p>
            <a:pPr algn="l">
              <a:lnSpc>
                <a:spcPts val="4207"/>
              </a:lnSpc>
              <a:spcBef>
                <a:spcPct val="0"/>
              </a:spcBef>
            </a:pPr>
            <a:r>
              <a:rPr lang="en-US" b="true" sz="3236">
                <a:solidFill>
                  <a:srgbClr val="000000"/>
                </a:solidFill>
                <a:latin typeface="Neue Machina Ultra-Bold"/>
                <a:ea typeface="Neue Machina Ultra-Bold"/>
                <a:cs typeface="Neue Machina Ultra-Bold"/>
                <a:sym typeface="Neue Machina Ultra-Bold"/>
              </a:rPr>
              <a:t>https://github.com/RobertGZ25/DEEPLEARNINGRJ</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9872442">
            <a:off x="-11456381" y="-5092799"/>
            <a:ext cx="17281309" cy="11146445"/>
          </a:xfrm>
          <a:custGeom>
            <a:avLst/>
            <a:gdLst/>
            <a:ahLst/>
            <a:cxnLst/>
            <a:rect r="r" b="b" t="t" l="l"/>
            <a:pathLst>
              <a:path h="11146445" w="17281309">
                <a:moveTo>
                  <a:pt x="0" y="0"/>
                </a:moveTo>
                <a:lnTo>
                  <a:pt x="17281309" y="0"/>
                </a:lnTo>
                <a:lnTo>
                  <a:pt x="17281309" y="11146444"/>
                </a:lnTo>
                <a:lnTo>
                  <a:pt x="0" y="11146444"/>
                </a:lnTo>
                <a:lnTo>
                  <a:pt x="0" y="0"/>
                </a:lnTo>
                <a:close/>
              </a:path>
            </a:pathLst>
          </a:custGeom>
          <a:blipFill>
            <a:blip r:embed="rId2"/>
            <a:stretch>
              <a:fillRect l="0" t="0" r="0" b="0"/>
            </a:stretch>
          </a:blipFill>
        </p:spPr>
      </p:sp>
      <p:sp>
        <p:nvSpPr>
          <p:cNvPr name="TextBox 3" id="3"/>
          <p:cNvSpPr txBox="true"/>
          <p:nvPr/>
        </p:nvSpPr>
        <p:spPr>
          <a:xfrm rot="0">
            <a:off x="1961474" y="3615018"/>
            <a:ext cx="7973988" cy="3279775"/>
          </a:xfrm>
          <a:prstGeom prst="rect">
            <a:avLst/>
          </a:prstGeom>
        </p:spPr>
        <p:txBody>
          <a:bodyPr anchor="t" rtlCol="false" tIns="0" lIns="0" bIns="0" rIns="0">
            <a:spAutoFit/>
          </a:bodyPr>
          <a:lstStyle/>
          <a:p>
            <a:pPr algn="just" marL="0" indent="0" lvl="0">
              <a:lnSpc>
                <a:spcPts val="4399"/>
              </a:lnSpc>
              <a:spcBef>
                <a:spcPct val="0"/>
              </a:spcBef>
            </a:pPr>
            <a:r>
              <a:rPr lang="en-US" sz="2499">
                <a:solidFill>
                  <a:srgbClr val="282727"/>
                </a:solidFill>
                <a:latin typeface="Neue Machina"/>
                <a:ea typeface="Neue Machina"/>
                <a:cs typeface="Neue Machina"/>
                <a:sym typeface="Neue Machina"/>
              </a:rPr>
              <a:t>Diseñar y ent</a:t>
            </a:r>
            <a:r>
              <a:rPr lang="en-US" sz="2499" strike="noStrike" u="none">
                <a:solidFill>
                  <a:srgbClr val="282727"/>
                </a:solidFill>
                <a:latin typeface="Neue Machina"/>
                <a:ea typeface="Neue Machina"/>
                <a:cs typeface="Neue Machina"/>
                <a:sym typeface="Neue Machina"/>
              </a:rPr>
              <a:t>re</a:t>
            </a:r>
            <a:r>
              <a:rPr lang="en-US" sz="2499" strike="noStrike" u="none">
                <a:solidFill>
                  <a:srgbClr val="282727"/>
                </a:solidFill>
                <a:latin typeface="Neue Machina"/>
                <a:ea typeface="Neue Machina"/>
                <a:cs typeface="Neue Machina"/>
                <a:sym typeface="Neue Machina"/>
              </a:rPr>
              <a:t>nar</a:t>
            </a:r>
            <a:r>
              <a:rPr lang="en-US" sz="2499" strike="noStrike" u="none">
                <a:solidFill>
                  <a:srgbClr val="282727"/>
                </a:solidFill>
                <a:latin typeface="Neue Machina"/>
                <a:ea typeface="Neue Machina"/>
                <a:cs typeface="Neue Machina"/>
                <a:sym typeface="Neue Machina"/>
              </a:rPr>
              <a:t> u</a:t>
            </a:r>
            <a:r>
              <a:rPr lang="en-US" sz="2499" strike="noStrike" u="none">
                <a:solidFill>
                  <a:srgbClr val="282727"/>
                </a:solidFill>
                <a:latin typeface="Neue Machina"/>
                <a:ea typeface="Neue Machina"/>
                <a:cs typeface="Neue Machina"/>
                <a:sym typeface="Neue Machina"/>
              </a:rPr>
              <a:t>n</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mo</a:t>
            </a:r>
            <a:r>
              <a:rPr lang="en-US" sz="2499" strike="noStrike" u="none">
                <a:solidFill>
                  <a:srgbClr val="282727"/>
                </a:solidFill>
                <a:latin typeface="Neue Machina"/>
                <a:ea typeface="Neue Machina"/>
                <a:cs typeface="Neue Machina"/>
                <a:sym typeface="Neue Machina"/>
              </a:rPr>
              <a:t>d</a:t>
            </a:r>
            <a:r>
              <a:rPr lang="en-US" sz="2499" strike="noStrike" u="none">
                <a:solidFill>
                  <a:srgbClr val="282727"/>
                </a:solidFill>
                <a:latin typeface="Neue Machina"/>
                <a:ea typeface="Neue Machina"/>
                <a:cs typeface="Neue Machina"/>
                <a:sym typeface="Neue Machina"/>
              </a:rPr>
              <a:t>e</a:t>
            </a:r>
            <a:r>
              <a:rPr lang="en-US" sz="2499" strike="noStrike" u="none">
                <a:solidFill>
                  <a:srgbClr val="282727"/>
                </a:solidFill>
                <a:latin typeface="Neue Machina"/>
                <a:ea typeface="Neue Machina"/>
                <a:cs typeface="Neue Machina"/>
                <a:sym typeface="Neue Machina"/>
              </a:rPr>
              <a:t>lo </a:t>
            </a:r>
            <a:r>
              <a:rPr lang="en-US" sz="2499" strike="noStrike" u="none">
                <a:solidFill>
                  <a:srgbClr val="282727"/>
                </a:solidFill>
                <a:latin typeface="Neue Machina"/>
                <a:ea typeface="Neue Machina"/>
                <a:cs typeface="Neue Machina"/>
                <a:sym typeface="Neue Machina"/>
              </a:rPr>
              <a:t>d</a:t>
            </a:r>
            <a:r>
              <a:rPr lang="en-US" sz="2499" strike="noStrike" u="none">
                <a:solidFill>
                  <a:srgbClr val="282727"/>
                </a:solidFill>
                <a:latin typeface="Neue Machina"/>
                <a:ea typeface="Neue Machina"/>
                <a:cs typeface="Neue Machina"/>
                <a:sym typeface="Neue Machina"/>
              </a:rPr>
              <a:t>e </a:t>
            </a:r>
            <a:r>
              <a:rPr lang="en-US" sz="2499" strike="noStrike" u="none">
                <a:solidFill>
                  <a:srgbClr val="282727"/>
                </a:solidFill>
                <a:latin typeface="Neue Machina"/>
                <a:ea typeface="Neue Machina"/>
                <a:cs typeface="Neue Machina"/>
                <a:sym typeface="Neue Machina"/>
              </a:rPr>
              <a:t>p</a:t>
            </a:r>
            <a:r>
              <a:rPr lang="en-US" sz="2499" strike="noStrike" u="none">
                <a:solidFill>
                  <a:srgbClr val="282727"/>
                </a:solidFill>
                <a:latin typeface="Neue Machina"/>
                <a:ea typeface="Neue Machina"/>
                <a:cs typeface="Neue Machina"/>
                <a:sym typeface="Neue Machina"/>
              </a:rPr>
              <a:t>e</a:t>
            </a:r>
            <a:r>
              <a:rPr lang="en-US" sz="2499" strike="noStrike" u="none">
                <a:solidFill>
                  <a:srgbClr val="282727"/>
                </a:solidFill>
                <a:latin typeface="Neue Machina"/>
                <a:ea typeface="Neue Machina"/>
                <a:cs typeface="Neue Machina"/>
                <a:sym typeface="Neue Machina"/>
              </a:rPr>
              <a:t>r</a:t>
            </a:r>
            <a:r>
              <a:rPr lang="en-US" sz="2499" strike="noStrike" u="none">
                <a:solidFill>
                  <a:srgbClr val="282727"/>
                </a:solidFill>
                <a:latin typeface="Neue Machina"/>
                <a:ea typeface="Neue Machina"/>
                <a:cs typeface="Neue Machina"/>
                <a:sym typeface="Neue Machina"/>
              </a:rPr>
              <a:t>ce</a:t>
            </a:r>
            <a:r>
              <a:rPr lang="en-US" sz="2499" strike="noStrike" u="none">
                <a:solidFill>
                  <a:srgbClr val="282727"/>
                </a:solidFill>
                <a:latin typeface="Neue Machina"/>
                <a:ea typeface="Neue Machina"/>
                <a:cs typeface="Neue Machina"/>
                <a:sym typeface="Neue Machina"/>
              </a:rPr>
              <a:t>p</a:t>
            </a:r>
            <a:r>
              <a:rPr lang="en-US" sz="2499" strike="noStrike" u="none">
                <a:solidFill>
                  <a:srgbClr val="282727"/>
                </a:solidFill>
                <a:latin typeface="Neue Machina"/>
                <a:ea typeface="Neue Machina"/>
                <a:cs typeface="Neue Machina"/>
                <a:sym typeface="Neue Machina"/>
              </a:rPr>
              <a:t>t</a:t>
            </a:r>
            <a:r>
              <a:rPr lang="en-US" sz="2499" strike="noStrike" u="none">
                <a:solidFill>
                  <a:srgbClr val="282727"/>
                </a:solidFill>
                <a:latin typeface="Neue Machina"/>
                <a:ea typeface="Neue Machina"/>
                <a:cs typeface="Neue Machina"/>
                <a:sym typeface="Neue Machina"/>
              </a:rPr>
              <a:t>rón m</a:t>
            </a:r>
            <a:r>
              <a:rPr lang="en-US" sz="2499" strike="noStrike" u="none">
                <a:solidFill>
                  <a:srgbClr val="282727"/>
                </a:solidFill>
                <a:latin typeface="Neue Machina"/>
                <a:ea typeface="Neue Machina"/>
                <a:cs typeface="Neue Machina"/>
                <a:sym typeface="Neue Machina"/>
              </a:rPr>
              <a:t>u</a:t>
            </a:r>
            <a:r>
              <a:rPr lang="en-US" sz="2499" strike="noStrike" u="none">
                <a:solidFill>
                  <a:srgbClr val="282727"/>
                </a:solidFill>
                <a:latin typeface="Neue Machina"/>
                <a:ea typeface="Neue Machina"/>
                <a:cs typeface="Neue Machina"/>
                <a:sym typeface="Neue Machina"/>
              </a:rPr>
              <a:t>lticapa (MLP) pa</a:t>
            </a:r>
            <a:r>
              <a:rPr lang="en-US" sz="2499" strike="noStrike" u="none">
                <a:solidFill>
                  <a:srgbClr val="282727"/>
                </a:solidFill>
                <a:latin typeface="Neue Machina"/>
                <a:ea typeface="Neue Machina"/>
                <a:cs typeface="Neue Machina"/>
                <a:sym typeface="Neue Machina"/>
              </a:rPr>
              <a:t>r</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l</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 clas</a:t>
            </a:r>
            <a:r>
              <a:rPr lang="en-US" sz="2499" strike="noStrike" u="none">
                <a:solidFill>
                  <a:srgbClr val="282727"/>
                </a:solidFill>
                <a:latin typeface="Neue Machina"/>
                <a:ea typeface="Neue Machina"/>
                <a:cs typeface="Neue Machina"/>
                <a:sym typeface="Neue Machina"/>
              </a:rPr>
              <a:t>i</a:t>
            </a:r>
            <a:r>
              <a:rPr lang="en-US" sz="2499" strike="noStrike" u="none">
                <a:solidFill>
                  <a:srgbClr val="282727"/>
                </a:solidFill>
                <a:latin typeface="Neue Machina"/>
                <a:ea typeface="Neue Machina"/>
                <a:cs typeface="Neue Machina"/>
                <a:sym typeface="Neue Machina"/>
              </a:rPr>
              <a:t>f</a:t>
            </a:r>
            <a:r>
              <a:rPr lang="en-US" sz="2499" strike="noStrike" u="none">
                <a:solidFill>
                  <a:srgbClr val="282727"/>
                </a:solidFill>
                <a:latin typeface="Neue Machina"/>
                <a:ea typeface="Neue Machina"/>
                <a:cs typeface="Neue Machina"/>
                <a:sym typeface="Neue Machina"/>
              </a:rPr>
              <a:t>i</a:t>
            </a:r>
            <a:r>
              <a:rPr lang="en-US" sz="2499" strike="noStrike" u="none">
                <a:solidFill>
                  <a:srgbClr val="282727"/>
                </a:solidFill>
                <a:latin typeface="Neue Machina"/>
                <a:ea typeface="Neue Machina"/>
                <a:cs typeface="Neue Machina"/>
                <a:sym typeface="Neue Machina"/>
              </a:rPr>
              <a:t>ca</a:t>
            </a:r>
            <a:r>
              <a:rPr lang="en-US" sz="2499" strike="noStrike" u="none">
                <a:solidFill>
                  <a:srgbClr val="282727"/>
                </a:solidFill>
                <a:latin typeface="Neue Machina"/>
                <a:ea typeface="Neue Machina"/>
                <a:cs typeface="Neue Machina"/>
                <a:sym typeface="Neue Machina"/>
              </a:rPr>
              <a:t>ci</a:t>
            </a:r>
            <a:r>
              <a:rPr lang="en-US" sz="2499" strike="noStrike" u="none">
                <a:solidFill>
                  <a:srgbClr val="282727"/>
                </a:solidFill>
                <a:latin typeface="Neue Machina"/>
                <a:ea typeface="Neue Machina"/>
                <a:cs typeface="Neue Machina"/>
                <a:sym typeface="Neue Machina"/>
              </a:rPr>
              <a:t>ó</a:t>
            </a:r>
            <a:r>
              <a:rPr lang="en-US" sz="2499" strike="noStrike" u="none">
                <a:solidFill>
                  <a:srgbClr val="282727"/>
                </a:solidFill>
                <a:latin typeface="Neue Machina"/>
                <a:ea typeface="Neue Machina"/>
                <a:cs typeface="Neue Machina"/>
                <a:sym typeface="Neue Machina"/>
              </a:rPr>
              <a:t>n</a:t>
            </a:r>
            <a:r>
              <a:rPr lang="en-US" sz="2499" strike="noStrike" u="none">
                <a:solidFill>
                  <a:srgbClr val="282727"/>
                </a:solidFill>
                <a:latin typeface="Neue Machina"/>
                <a:ea typeface="Neue Machina"/>
                <a:cs typeface="Neue Machina"/>
                <a:sym typeface="Neue Machina"/>
              </a:rPr>
              <a:t> de imá</a:t>
            </a:r>
            <a:r>
              <a:rPr lang="en-US" sz="2499" strike="noStrike" u="none">
                <a:solidFill>
                  <a:srgbClr val="282727"/>
                </a:solidFill>
                <a:latin typeface="Neue Machina"/>
                <a:ea typeface="Neue Machina"/>
                <a:cs typeface="Neue Machina"/>
                <a:sym typeface="Neue Machina"/>
              </a:rPr>
              <a:t>g</a:t>
            </a:r>
            <a:r>
              <a:rPr lang="en-US" sz="2499" strike="noStrike" u="none">
                <a:solidFill>
                  <a:srgbClr val="282727"/>
                </a:solidFill>
                <a:latin typeface="Neue Machina"/>
                <a:ea typeface="Neue Machina"/>
                <a:cs typeface="Neue Machina"/>
                <a:sym typeface="Neue Machina"/>
              </a:rPr>
              <a:t>enes</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médica</a:t>
            </a:r>
            <a:r>
              <a:rPr lang="en-US" sz="2499" strike="noStrike" u="none">
                <a:solidFill>
                  <a:srgbClr val="282727"/>
                </a:solidFill>
                <a:latin typeface="Neue Machina"/>
                <a:ea typeface="Neue Machina"/>
                <a:cs typeface="Neue Machina"/>
                <a:sym typeface="Neue Machina"/>
              </a:rPr>
              <a:t>s</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 par</a:t>
            </a:r>
            <a:r>
              <a:rPr lang="en-US" sz="2499" strike="noStrike" u="none">
                <a:solidFill>
                  <a:srgbClr val="282727"/>
                </a:solidFill>
                <a:latin typeface="Neue Machina"/>
                <a:ea typeface="Neue Machina"/>
                <a:cs typeface="Neue Machina"/>
                <a:sym typeface="Neue Machina"/>
              </a:rPr>
              <a:t>ti</a:t>
            </a:r>
            <a:r>
              <a:rPr lang="en-US" sz="2499" strike="noStrike" u="none">
                <a:solidFill>
                  <a:srgbClr val="282727"/>
                </a:solidFill>
                <a:latin typeface="Neue Machina"/>
                <a:ea typeface="Neue Machina"/>
                <a:cs typeface="Neue Machina"/>
                <a:sym typeface="Neue Machina"/>
              </a:rPr>
              <a:t>r</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d</a:t>
            </a:r>
            <a:r>
              <a:rPr lang="en-US" sz="2499" strike="noStrike" u="none">
                <a:solidFill>
                  <a:srgbClr val="282727"/>
                </a:solidFill>
                <a:latin typeface="Neue Machina"/>
                <a:ea typeface="Neue Machina"/>
                <a:cs typeface="Neue Machina"/>
                <a:sym typeface="Neue Machina"/>
              </a:rPr>
              <a:t>el Dataset</a:t>
            </a:r>
            <a:r>
              <a:rPr lang="en-US" sz="2499" strike="noStrike" u="none">
                <a:solidFill>
                  <a:srgbClr val="282727"/>
                </a:solidFill>
                <a:latin typeface="Neue Machina"/>
                <a:ea typeface="Neue Machina"/>
                <a:cs typeface="Neue Machina"/>
                <a:sym typeface="Neue Machina"/>
              </a:rPr>
              <a:t> OCTMNIST,</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eval</a:t>
            </a:r>
            <a:r>
              <a:rPr lang="en-US" sz="2499" strike="noStrike" u="none">
                <a:solidFill>
                  <a:srgbClr val="282727"/>
                </a:solidFill>
                <a:latin typeface="Neue Machina"/>
                <a:ea typeface="Neue Machina"/>
                <a:cs typeface="Neue Machina"/>
                <a:sym typeface="Neue Machina"/>
              </a:rPr>
              <a:t>u</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n</a:t>
            </a:r>
            <a:r>
              <a:rPr lang="en-US" sz="2499" strike="noStrike" u="none">
                <a:solidFill>
                  <a:srgbClr val="282727"/>
                </a:solidFill>
                <a:latin typeface="Neue Machina"/>
                <a:ea typeface="Neue Machina"/>
                <a:cs typeface="Neue Machina"/>
                <a:sym typeface="Neue Machina"/>
              </a:rPr>
              <a:t>do</a:t>
            </a:r>
            <a:r>
              <a:rPr lang="en-US" sz="2499" strike="noStrike" u="none">
                <a:solidFill>
                  <a:srgbClr val="282727"/>
                </a:solidFill>
                <a:latin typeface="Neue Machina"/>
                <a:ea typeface="Neue Machina"/>
                <a:cs typeface="Neue Machina"/>
                <a:sym typeface="Neue Machina"/>
              </a:rPr>
              <a:t> su </a:t>
            </a:r>
            <a:r>
              <a:rPr lang="en-US" sz="2499" strike="noStrike" u="none">
                <a:solidFill>
                  <a:srgbClr val="282727"/>
                </a:solidFill>
                <a:latin typeface="Neue Machina"/>
                <a:ea typeface="Neue Machina"/>
                <a:cs typeface="Neue Machina"/>
                <a:sym typeface="Neue Machina"/>
              </a:rPr>
              <a:t>de</a:t>
            </a:r>
            <a:r>
              <a:rPr lang="en-US" sz="2499" strike="noStrike" u="none">
                <a:solidFill>
                  <a:srgbClr val="282727"/>
                </a:solidFill>
                <a:latin typeface="Neue Machina"/>
                <a:ea typeface="Neue Machina"/>
                <a:cs typeface="Neue Machina"/>
                <a:sym typeface="Neue Machina"/>
              </a:rPr>
              <a:t>s</a:t>
            </a:r>
            <a:r>
              <a:rPr lang="en-US" sz="2499" strike="noStrike" u="none">
                <a:solidFill>
                  <a:srgbClr val="282727"/>
                </a:solidFill>
                <a:latin typeface="Neue Machina"/>
                <a:ea typeface="Neue Machina"/>
                <a:cs typeface="Neue Machina"/>
                <a:sym typeface="Neue Machina"/>
              </a:rPr>
              <a:t>e</a:t>
            </a:r>
            <a:r>
              <a:rPr lang="en-US" sz="2499" strike="noStrike" u="none">
                <a:solidFill>
                  <a:srgbClr val="282727"/>
                </a:solidFill>
                <a:latin typeface="Neue Machina"/>
                <a:ea typeface="Neue Machina"/>
                <a:cs typeface="Neue Machina"/>
                <a:sym typeface="Neue Machina"/>
              </a:rPr>
              <a:t>m</a:t>
            </a:r>
            <a:r>
              <a:rPr lang="en-US" sz="2499" strike="noStrike" u="none">
                <a:solidFill>
                  <a:srgbClr val="282727"/>
                </a:solidFill>
                <a:latin typeface="Neue Machina"/>
                <a:ea typeface="Neue Machina"/>
                <a:cs typeface="Neue Machina"/>
                <a:sym typeface="Neue Machina"/>
              </a:rPr>
              <a:t>p</a:t>
            </a:r>
            <a:r>
              <a:rPr lang="en-US" sz="2499" strike="noStrike" u="none">
                <a:solidFill>
                  <a:srgbClr val="282727"/>
                </a:solidFill>
                <a:latin typeface="Neue Machina"/>
                <a:ea typeface="Neue Machina"/>
                <a:cs typeface="Neue Machina"/>
                <a:sym typeface="Neue Machina"/>
              </a:rPr>
              <a:t>e</a:t>
            </a:r>
            <a:r>
              <a:rPr lang="en-US" sz="2499" strike="noStrike" u="none">
                <a:solidFill>
                  <a:srgbClr val="282727"/>
                </a:solidFill>
                <a:latin typeface="Neue Machina"/>
                <a:ea typeface="Neue Machina"/>
                <a:cs typeface="Neue Machina"/>
                <a:sym typeface="Neue Machina"/>
              </a:rPr>
              <a:t>ño u</a:t>
            </a:r>
            <a:r>
              <a:rPr lang="en-US" sz="2499" strike="noStrike" u="none">
                <a:solidFill>
                  <a:srgbClr val="282727"/>
                </a:solidFill>
                <a:latin typeface="Neue Machina"/>
                <a:ea typeface="Neue Machina"/>
                <a:cs typeface="Neue Machina"/>
                <a:sym typeface="Neue Machina"/>
              </a:rPr>
              <a:t>t</a:t>
            </a:r>
            <a:r>
              <a:rPr lang="en-US" sz="2499" strike="noStrike" u="none">
                <a:solidFill>
                  <a:srgbClr val="282727"/>
                </a:solidFill>
                <a:latin typeface="Neue Machina"/>
                <a:ea typeface="Neue Machina"/>
                <a:cs typeface="Neue Machina"/>
                <a:sym typeface="Neue Machina"/>
              </a:rPr>
              <a:t>ilizando</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l</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 mé</a:t>
            </a:r>
            <a:r>
              <a:rPr lang="en-US" sz="2499" strike="noStrike" u="none">
                <a:solidFill>
                  <a:srgbClr val="282727"/>
                </a:solidFill>
                <a:latin typeface="Neue Machina"/>
                <a:ea typeface="Neue Machina"/>
                <a:cs typeface="Neue Machina"/>
                <a:sym typeface="Neue Machina"/>
              </a:rPr>
              <a:t>t</a:t>
            </a:r>
            <a:r>
              <a:rPr lang="en-US" sz="2499" strike="noStrike" u="none">
                <a:solidFill>
                  <a:srgbClr val="282727"/>
                </a:solidFill>
                <a:latin typeface="Neue Machina"/>
                <a:ea typeface="Neue Machina"/>
                <a:cs typeface="Neue Machina"/>
                <a:sym typeface="Neue Machina"/>
              </a:rPr>
              <a:t>r</a:t>
            </a:r>
            <a:r>
              <a:rPr lang="en-US" sz="2499" strike="noStrike" u="none">
                <a:solidFill>
                  <a:srgbClr val="282727"/>
                </a:solidFill>
                <a:latin typeface="Neue Machina"/>
                <a:ea typeface="Neue Machina"/>
                <a:cs typeface="Neue Machina"/>
                <a:sym typeface="Neue Machina"/>
              </a:rPr>
              <a:t>i</a:t>
            </a:r>
            <a:r>
              <a:rPr lang="en-US" sz="2499" strike="noStrike" u="none">
                <a:solidFill>
                  <a:srgbClr val="282727"/>
                </a:solidFill>
                <a:latin typeface="Neue Machina"/>
                <a:ea typeface="Neue Machina"/>
                <a:cs typeface="Neue Machina"/>
                <a:sym typeface="Neue Machina"/>
              </a:rPr>
              <a:t>ca</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de accuracy y</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aj</a:t>
            </a:r>
            <a:r>
              <a:rPr lang="en-US" sz="2499" strike="noStrike" u="none">
                <a:solidFill>
                  <a:srgbClr val="282727"/>
                </a:solidFill>
                <a:latin typeface="Neue Machina"/>
                <a:ea typeface="Neue Machina"/>
                <a:cs typeface="Neue Machina"/>
                <a:sym typeface="Neue Machina"/>
              </a:rPr>
              <a:t>usta</a:t>
            </a:r>
            <a:r>
              <a:rPr lang="en-US" sz="2499" strike="noStrike" u="none">
                <a:solidFill>
                  <a:srgbClr val="282727"/>
                </a:solidFill>
                <a:latin typeface="Neue Machina"/>
                <a:ea typeface="Neue Machina"/>
                <a:cs typeface="Neue Machina"/>
                <a:sym typeface="Neue Machina"/>
              </a:rPr>
              <a:t>ndo</a:t>
            </a:r>
            <a:r>
              <a:rPr lang="en-US" sz="2499" strike="noStrike" u="none">
                <a:solidFill>
                  <a:srgbClr val="282727"/>
                </a:solidFill>
                <a:latin typeface="Neue Machina"/>
                <a:ea typeface="Neue Machina"/>
                <a:cs typeface="Neue Machina"/>
                <a:sym typeface="Neue Machina"/>
              </a:rPr>
              <a:t> </a:t>
            </a:r>
            <a:r>
              <a:rPr lang="en-US" sz="2499" strike="noStrike" u="none">
                <a:solidFill>
                  <a:srgbClr val="282727"/>
                </a:solidFill>
                <a:latin typeface="Neue Machina"/>
                <a:ea typeface="Neue Machina"/>
                <a:cs typeface="Neue Machina"/>
                <a:sym typeface="Neue Machina"/>
              </a:rPr>
              <a:t>h</a:t>
            </a:r>
            <a:r>
              <a:rPr lang="en-US" sz="2499" strike="noStrike" u="none">
                <a:solidFill>
                  <a:srgbClr val="282727"/>
                </a:solidFill>
                <a:latin typeface="Neue Machina"/>
                <a:ea typeface="Neue Machina"/>
                <a:cs typeface="Neue Machina"/>
                <a:sym typeface="Neue Machina"/>
              </a:rPr>
              <a:t>i</a:t>
            </a:r>
            <a:r>
              <a:rPr lang="en-US" sz="2499" strike="noStrike" u="none">
                <a:solidFill>
                  <a:srgbClr val="282727"/>
                </a:solidFill>
                <a:latin typeface="Neue Machina"/>
                <a:ea typeface="Neue Machina"/>
                <a:cs typeface="Neue Machina"/>
                <a:sym typeface="Neue Machina"/>
              </a:rPr>
              <a:t>perp</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rá</a:t>
            </a:r>
            <a:r>
              <a:rPr lang="en-US" sz="2499" strike="noStrike" u="none">
                <a:solidFill>
                  <a:srgbClr val="282727"/>
                </a:solidFill>
                <a:latin typeface="Neue Machina"/>
                <a:ea typeface="Neue Machina"/>
                <a:cs typeface="Neue Machina"/>
                <a:sym typeface="Neue Machina"/>
              </a:rPr>
              <a:t>m</a:t>
            </a:r>
            <a:r>
              <a:rPr lang="en-US" sz="2499" strike="noStrike" u="none">
                <a:solidFill>
                  <a:srgbClr val="282727"/>
                </a:solidFill>
                <a:latin typeface="Neue Machina"/>
                <a:ea typeface="Neue Machina"/>
                <a:cs typeface="Neue Machina"/>
                <a:sym typeface="Neue Machina"/>
              </a:rPr>
              <a:t>etro</a:t>
            </a:r>
            <a:r>
              <a:rPr lang="en-US" sz="2499" strike="noStrike" u="none">
                <a:solidFill>
                  <a:srgbClr val="282727"/>
                </a:solidFill>
                <a:latin typeface="Neue Machina"/>
                <a:ea typeface="Neue Machina"/>
                <a:cs typeface="Neue Machina"/>
                <a:sym typeface="Neue Machina"/>
              </a:rPr>
              <a:t>s p</a:t>
            </a:r>
            <a:r>
              <a:rPr lang="en-US" sz="2499" strike="noStrike" u="none">
                <a:solidFill>
                  <a:srgbClr val="282727"/>
                </a:solidFill>
                <a:latin typeface="Neue Machina"/>
                <a:ea typeface="Neue Machina"/>
                <a:cs typeface="Neue Machina"/>
                <a:sym typeface="Neue Machina"/>
              </a:rPr>
              <a:t>a</a:t>
            </a:r>
            <a:r>
              <a:rPr lang="en-US" sz="2499" strike="noStrike" u="none">
                <a:solidFill>
                  <a:srgbClr val="282727"/>
                </a:solidFill>
                <a:latin typeface="Neue Machina"/>
                <a:ea typeface="Neue Machina"/>
                <a:cs typeface="Neue Machina"/>
                <a:sym typeface="Neue Machina"/>
              </a:rPr>
              <a:t>r</a:t>
            </a:r>
            <a:r>
              <a:rPr lang="en-US" sz="2499" strike="noStrike" u="none">
                <a:solidFill>
                  <a:srgbClr val="282727"/>
                </a:solidFill>
                <a:latin typeface="Neue Machina"/>
                <a:ea typeface="Neue Machina"/>
                <a:cs typeface="Neue Machina"/>
                <a:sym typeface="Neue Machina"/>
              </a:rPr>
              <a:t>a op</a:t>
            </a:r>
            <a:r>
              <a:rPr lang="en-US" sz="2499" strike="noStrike" u="none">
                <a:solidFill>
                  <a:srgbClr val="282727"/>
                </a:solidFill>
                <a:latin typeface="Neue Machina"/>
                <a:ea typeface="Neue Machina"/>
                <a:cs typeface="Neue Machina"/>
                <a:sym typeface="Neue Machina"/>
              </a:rPr>
              <a:t>ti</a:t>
            </a:r>
            <a:r>
              <a:rPr lang="en-US" sz="2499" strike="noStrike" u="none">
                <a:solidFill>
                  <a:srgbClr val="282727"/>
                </a:solidFill>
                <a:latin typeface="Neue Machina"/>
                <a:ea typeface="Neue Machina"/>
                <a:cs typeface="Neue Machina"/>
                <a:sym typeface="Neue Machina"/>
              </a:rPr>
              <a:t>mizar s</a:t>
            </a:r>
            <a:r>
              <a:rPr lang="en-US" sz="2499" strike="noStrike" u="none">
                <a:solidFill>
                  <a:srgbClr val="282727"/>
                </a:solidFill>
                <a:latin typeface="Neue Machina"/>
                <a:ea typeface="Neue Machina"/>
                <a:cs typeface="Neue Machina"/>
                <a:sym typeface="Neue Machina"/>
              </a:rPr>
              <a:t>u</a:t>
            </a:r>
            <a:r>
              <a:rPr lang="en-US" sz="2499" strike="noStrike" u="none">
                <a:solidFill>
                  <a:srgbClr val="282727"/>
                </a:solidFill>
                <a:latin typeface="Neue Machina"/>
                <a:ea typeface="Neue Machina"/>
                <a:cs typeface="Neue Machina"/>
                <a:sym typeface="Neue Machina"/>
              </a:rPr>
              <a:t> dese</a:t>
            </a:r>
            <a:r>
              <a:rPr lang="en-US" sz="2499" strike="noStrike" u="none">
                <a:solidFill>
                  <a:srgbClr val="282727"/>
                </a:solidFill>
                <a:latin typeface="Neue Machina"/>
                <a:ea typeface="Neue Machina"/>
                <a:cs typeface="Neue Machina"/>
                <a:sym typeface="Neue Machina"/>
              </a:rPr>
              <a:t>m</a:t>
            </a:r>
            <a:r>
              <a:rPr lang="en-US" sz="2499" strike="noStrike" u="none">
                <a:solidFill>
                  <a:srgbClr val="282727"/>
                </a:solidFill>
                <a:latin typeface="Neue Machina"/>
                <a:ea typeface="Neue Machina"/>
                <a:cs typeface="Neue Machina"/>
                <a:sym typeface="Neue Machina"/>
              </a:rPr>
              <a:t>peño</a:t>
            </a:r>
            <a:r>
              <a:rPr lang="en-US" sz="2499" strike="noStrike" u="none">
                <a:solidFill>
                  <a:srgbClr val="282727"/>
                </a:solidFill>
                <a:latin typeface="Neue Machina"/>
                <a:ea typeface="Neue Machina"/>
                <a:cs typeface="Neue Machina"/>
                <a:sym typeface="Neue Machina"/>
              </a:rPr>
              <a:t>.</a:t>
            </a:r>
          </a:p>
        </p:txBody>
      </p:sp>
      <p:sp>
        <p:nvSpPr>
          <p:cNvPr name="Freeform 4" id="4"/>
          <p:cNvSpPr/>
          <p:nvPr/>
        </p:nvSpPr>
        <p:spPr>
          <a:xfrm flipH="false" flipV="false" rot="0">
            <a:off x="7551464" y="185688"/>
            <a:ext cx="29210808" cy="18840971"/>
          </a:xfrm>
          <a:custGeom>
            <a:avLst/>
            <a:gdLst/>
            <a:ahLst/>
            <a:cxnLst/>
            <a:rect r="r" b="b" t="t" l="l"/>
            <a:pathLst>
              <a:path h="18840971" w="29210808">
                <a:moveTo>
                  <a:pt x="0" y="0"/>
                </a:moveTo>
                <a:lnTo>
                  <a:pt x="29210808" y="0"/>
                </a:lnTo>
                <a:lnTo>
                  <a:pt x="29210808" y="18840971"/>
                </a:lnTo>
                <a:lnTo>
                  <a:pt x="0" y="18840971"/>
                </a:lnTo>
                <a:lnTo>
                  <a:pt x="0" y="0"/>
                </a:lnTo>
                <a:close/>
              </a:path>
            </a:pathLst>
          </a:custGeom>
          <a:blipFill>
            <a:blip r:embed="rId2"/>
            <a:stretch>
              <a:fillRect l="0" t="0" r="0" b="0"/>
            </a:stretch>
          </a:blipFill>
        </p:spPr>
      </p:sp>
      <p:sp>
        <p:nvSpPr>
          <p:cNvPr name="Freeform 5" id="5"/>
          <p:cNvSpPr/>
          <p:nvPr/>
        </p:nvSpPr>
        <p:spPr>
          <a:xfrm flipH="true" flipV="false" rot="0">
            <a:off x="9537970" y="1965021"/>
            <a:ext cx="8321979" cy="8321979"/>
          </a:xfrm>
          <a:custGeom>
            <a:avLst/>
            <a:gdLst/>
            <a:ahLst/>
            <a:cxnLst/>
            <a:rect r="r" b="b" t="t" l="l"/>
            <a:pathLst>
              <a:path h="8321979" w="8321979">
                <a:moveTo>
                  <a:pt x="8321979" y="0"/>
                </a:moveTo>
                <a:lnTo>
                  <a:pt x="0" y="0"/>
                </a:lnTo>
                <a:lnTo>
                  <a:pt x="0" y="8321979"/>
                </a:lnTo>
                <a:lnTo>
                  <a:pt x="8321979" y="8321979"/>
                </a:lnTo>
                <a:lnTo>
                  <a:pt x="8321979" y="0"/>
                </a:lnTo>
                <a:close/>
              </a:path>
            </a:pathLst>
          </a:custGeom>
          <a:blipFill>
            <a:blip r:embed="rId3"/>
            <a:stretch>
              <a:fillRect l="0" t="0" r="0" b="0"/>
            </a:stretch>
          </a:blipFill>
        </p:spPr>
      </p:sp>
      <p:sp>
        <p:nvSpPr>
          <p:cNvPr name="Freeform 6" id="6"/>
          <p:cNvSpPr/>
          <p:nvPr/>
        </p:nvSpPr>
        <p:spPr>
          <a:xfrm flipH="false" flipV="false" rot="0">
            <a:off x="661892" y="3724442"/>
            <a:ext cx="949559" cy="1018046"/>
          </a:xfrm>
          <a:custGeom>
            <a:avLst/>
            <a:gdLst/>
            <a:ahLst/>
            <a:cxnLst/>
            <a:rect r="r" b="b" t="t" l="l"/>
            <a:pathLst>
              <a:path h="1018046" w="949559">
                <a:moveTo>
                  <a:pt x="0" y="0"/>
                </a:moveTo>
                <a:lnTo>
                  <a:pt x="949559" y="0"/>
                </a:lnTo>
                <a:lnTo>
                  <a:pt x="949559" y="1018046"/>
                </a:lnTo>
                <a:lnTo>
                  <a:pt x="0" y="1018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2225468"/>
            <a:ext cx="8906762" cy="822325"/>
          </a:xfrm>
          <a:prstGeom prst="rect">
            <a:avLst/>
          </a:prstGeom>
        </p:spPr>
        <p:txBody>
          <a:bodyPr anchor="t" rtlCol="false" tIns="0" lIns="0" bIns="0" rIns="0">
            <a:spAutoFit/>
          </a:bodyPr>
          <a:lstStyle/>
          <a:p>
            <a:pPr algn="l">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OBJETIVO DEL PROYECTO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TextBox 2" id="2"/>
          <p:cNvSpPr txBox="true"/>
          <p:nvPr/>
        </p:nvSpPr>
        <p:spPr>
          <a:xfrm rot="0">
            <a:off x="606426" y="3779420"/>
            <a:ext cx="7422759" cy="2604336"/>
          </a:xfrm>
          <a:prstGeom prst="rect">
            <a:avLst/>
          </a:prstGeom>
        </p:spPr>
        <p:txBody>
          <a:bodyPr anchor="t" rtlCol="false" tIns="0" lIns="0" bIns="0" rIns="0">
            <a:spAutoFit/>
          </a:bodyPr>
          <a:lstStyle/>
          <a:p>
            <a:pPr algn="l" marL="0" indent="0" lvl="0">
              <a:lnSpc>
                <a:spcPts val="3518"/>
              </a:lnSpc>
              <a:spcBef>
                <a:spcPct val="0"/>
              </a:spcBef>
            </a:pPr>
            <a:r>
              <a:rPr lang="en-US" sz="1999">
                <a:solidFill>
                  <a:srgbClr val="282727"/>
                </a:solidFill>
                <a:latin typeface="Neue Machina"/>
                <a:ea typeface="Neue Machina"/>
                <a:cs typeface="Neue Machina"/>
                <a:sym typeface="Neue Machina"/>
              </a:rPr>
              <a:t>MedMNIST es una compilación de imágenes biomédicas estandarizadas, que albergan 12 grupos de datos 2D y 6 grupos de datos 3D los cuales contienen etiquetas de clasificación para las diferentes imágenes lo que implica que no se necesitan conocimientos médicos previos.</a:t>
            </a:r>
          </a:p>
        </p:txBody>
      </p:sp>
      <p:sp>
        <p:nvSpPr>
          <p:cNvPr name="Freeform 3" id="3"/>
          <p:cNvSpPr/>
          <p:nvPr/>
        </p:nvSpPr>
        <p:spPr>
          <a:xfrm flipH="false" flipV="false" rot="0">
            <a:off x="7551464" y="185688"/>
            <a:ext cx="29210808" cy="18840971"/>
          </a:xfrm>
          <a:custGeom>
            <a:avLst/>
            <a:gdLst/>
            <a:ahLst/>
            <a:cxnLst/>
            <a:rect r="r" b="b" t="t" l="l"/>
            <a:pathLst>
              <a:path h="18840971" w="29210808">
                <a:moveTo>
                  <a:pt x="0" y="0"/>
                </a:moveTo>
                <a:lnTo>
                  <a:pt x="29210808" y="0"/>
                </a:lnTo>
                <a:lnTo>
                  <a:pt x="29210808" y="18840971"/>
                </a:lnTo>
                <a:lnTo>
                  <a:pt x="0" y="18840971"/>
                </a:lnTo>
                <a:lnTo>
                  <a:pt x="0" y="0"/>
                </a:lnTo>
                <a:close/>
              </a:path>
            </a:pathLst>
          </a:custGeom>
          <a:blipFill>
            <a:blip r:embed="rId2"/>
            <a:stretch>
              <a:fillRect l="0" t="0" r="0" b="0"/>
            </a:stretch>
          </a:blipFill>
        </p:spPr>
      </p:sp>
      <p:sp>
        <p:nvSpPr>
          <p:cNvPr name="Freeform 4" id="4"/>
          <p:cNvSpPr/>
          <p:nvPr/>
        </p:nvSpPr>
        <p:spPr>
          <a:xfrm flipH="false" flipV="false" rot="0">
            <a:off x="8348070" y="2648887"/>
            <a:ext cx="9602098" cy="5221141"/>
          </a:xfrm>
          <a:custGeom>
            <a:avLst/>
            <a:gdLst/>
            <a:ahLst/>
            <a:cxnLst/>
            <a:rect r="r" b="b" t="t" l="l"/>
            <a:pathLst>
              <a:path h="5221141" w="9602098">
                <a:moveTo>
                  <a:pt x="0" y="0"/>
                </a:moveTo>
                <a:lnTo>
                  <a:pt x="9602097" y="0"/>
                </a:lnTo>
                <a:lnTo>
                  <a:pt x="9602097" y="5221141"/>
                </a:lnTo>
                <a:lnTo>
                  <a:pt x="0" y="5221141"/>
                </a:lnTo>
                <a:lnTo>
                  <a:pt x="0" y="0"/>
                </a:lnTo>
                <a:close/>
              </a:path>
            </a:pathLst>
          </a:custGeom>
          <a:blipFill>
            <a:blip r:embed="rId3"/>
            <a:stretch>
              <a:fillRect l="0" t="0" r="0" b="0"/>
            </a:stretch>
          </a:blipFill>
        </p:spPr>
      </p:sp>
      <p:sp>
        <p:nvSpPr>
          <p:cNvPr name="TextBox 5" id="5"/>
          <p:cNvSpPr txBox="true"/>
          <p:nvPr/>
        </p:nvSpPr>
        <p:spPr>
          <a:xfrm rot="0">
            <a:off x="1260021" y="1162255"/>
            <a:ext cx="5264604" cy="822325"/>
          </a:xfrm>
          <a:prstGeom prst="rect">
            <a:avLst/>
          </a:prstGeom>
        </p:spPr>
        <p:txBody>
          <a:bodyPr anchor="t" rtlCol="false" tIns="0" lIns="0" bIns="0" rIns="0">
            <a:spAutoFit/>
          </a:bodyPr>
          <a:lstStyle/>
          <a:p>
            <a:pPr algn="l" marL="0" indent="0" lvl="0">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0">
            <a:off x="12796455" y="-8391786"/>
            <a:ext cx="29210808" cy="18840971"/>
          </a:xfrm>
          <a:custGeom>
            <a:avLst/>
            <a:gdLst/>
            <a:ahLst/>
            <a:cxnLst/>
            <a:rect r="r" b="b" t="t" l="l"/>
            <a:pathLst>
              <a:path h="18840971" w="29210808">
                <a:moveTo>
                  <a:pt x="0" y="0"/>
                </a:moveTo>
                <a:lnTo>
                  <a:pt x="29210808" y="0"/>
                </a:lnTo>
                <a:lnTo>
                  <a:pt x="29210808" y="18840972"/>
                </a:lnTo>
                <a:lnTo>
                  <a:pt x="0" y="18840972"/>
                </a:lnTo>
                <a:lnTo>
                  <a:pt x="0" y="0"/>
                </a:lnTo>
                <a:close/>
              </a:path>
            </a:pathLst>
          </a:custGeom>
          <a:blipFill>
            <a:blip r:embed="rId2"/>
            <a:stretch>
              <a:fillRect l="0" t="0" r="0" b="0"/>
            </a:stretch>
          </a:blipFill>
        </p:spPr>
      </p:sp>
      <p:sp>
        <p:nvSpPr>
          <p:cNvPr name="Freeform 3" id="3"/>
          <p:cNvSpPr/>
          <p:nvPr/>
        </p:nvSpPr>
        <p:spPr>
          <a:xfrm flipH="false" flipV="false" rot="3349458">
            <a:off x="-2118534" y="9790084"/>
            <a:ext cx="9814598" cy="6330415"/>
          </a:xfrm>
          <a:custGeom>
            <a:avLst/>
            <a:gdLst/>
            <a:ahLst/>
            <a:cxnLst/>
            <a:rect r="r" b="b" t="t" l="l"/>
            <a:pathLst>
              <a:path h="6330415" w="9814598">
                <a:moveTo>
                  <a:pt x="0" y="0"/>
                </a:moveTo>
                <a:lnTo>
                  <a:pt x="9814598" y="0"/>
                </a:lnTo>
                <a:lnTo>
                  <a:pt x="9814598" y="6330416"/>
                </a:lnTo>
                <a:lnTo>
                  <a:pt x="0" y="6330416"/>
                </a:lnTo>
                <a:lnTo>
                  <a:pt x="0" y="0"/>
                </a:lnTo>
                <a:close/>
              </a:path>
            </a:pathLst>
          </a:custGeom>
          <a:blipFill>
            <a:blip r:embed="rId2"/>
            <a:stretch>
              <a:fillRect l="0" t="0" r="0" b="0"/>
            </a:stretch>
          </a:blipFill>
        </p:spPr>
      </p:sp>
      <p:grpSp>
        <p:nvGrpSpPr>
          <p:cNvPr name="Group 4" id="4"/>
          <p:cNvGrpSpPr/>
          <p:nvPr/>
        </p:nvGrpSpPr>
        <p:grpSpPr>
          <a:xfrm rot="0">
            <a:off x="429376" y="2568261"/>
            <a:ext cx="569653" cy="56965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ACD0D">
                    <a:alpha val="100000"/>
                  </a:srgbClr>
                </a:gs>
                <a:gs pos="100000">
                  <a:srgbClr val="D1932A">
                    <a:alpha val="100000"/>
                  </a:srgbClr>
                </a:gs>
              </a:gsLst>
              <a:lin ang="5400000"/>
            </a:gradFill>
            <a:ln cap="sq">
              <a:noFill/>
              <a:prstDash val="solid"/>
              <a:miter/>
            </a:ln>
          </p:spPr>
        </p:sp>
        <p:sp>
          <p:nvSpPr>
            <p:cNvPr name="TextBox 6" id="6"/>
            <p:cNvSpPr txBox="true"/>
            <p:nvPr/>
          </p:nvSpPr>
          <p:spPr>
            <a:xfrm>
              <a:off x="76200" y="-47625"/>
              <a:ext cx="660400" cy="784225"/>
            </a:xfrm>
            <a:prstGeom prst="rect">
              <a:avLst/>
            </a:prstGeom>
          </p:spPr>
          <p:txBody>
            <a:bodyPr anchor="ctr" rtlCol="false" tIns="0" lIns="0" bIns="0" rIns="0"/>
            <a:lstStyle/>
            <a:p>
              <a:pPr algn="ctr" marL="0" indent="0" lvl="0">
                <a:lnSpc>
                  <a:spcPts val="3520"/>
                </a:lnSpc>
              </a:pPr>
              <a:r>
                <a:rPr lang="en-US" sz="2000">
                  <a:solidFill>
                    <a:srgbClr val="FFFFFF"/>
                  </a:solidFill>
                  <a:latin typeface="Neue Machina"/>
                  <a:ea typeface="Neue Machina"/>
                  <a:cs typeface="Neue Machina"/>
                  <a:sym typeface="Neue Machina"/>
                </a:rPr>
                <a:t>01</a:t>
              </a:r>
            </a:p>
          </p:txBody>
        </p:sp>
      </p:grpSp>
      <p:sp>
        <p:nvSpPr>
          <p:cNvPr name="Freeform 7" id="7"/>
          <p:cNvSpPr/>
          <p:nvPr/>
        </p:nvSpPr>
        <p:spPr>
          <a:xfrm flipH="false" flipV="false" rot="0">
            <a:off x="7905970" y="0"/>
            <a:ext cx="2089152" cy="2417447"/>
          </a:xfrm>
          <a:custGeom>
            <a:avLst/>
            <a:gdLst/>
            <a:ahLst/>
            <a:cxnLst/>
            <a:rect r="r" b="b" t="t" l="l"/>
            <a:pathLst>
              <a:path h="2417447" w="2089152">
                <a:moveTo>
                  <a:pt x="0" y="0"/>
                </a:moveTo>
                <a:lnTo>
                  <a:pt x="2089152" y="0"/>
                </a:lnTo>
                <a:lnTo>
                  <a:pt x="2089152" y="2417447"/>
                </a:lnTo>
                <a:lnTo>
                  <a:pt x="0" y="2417447"/>
                </a:lnTo>
                <a:lnTo>
                  <a:pt x="0" y="0"/>
                </a:lnTo>
                <a:close/>
              </a:path>
            </a:pathLst>
          </a:custGeom>
          <a:blipFill>
            <a:blip r:embed="rId3"/>
            <a:stretch>
              <a:fillRect l="0" t="0" r="0" b="0"/>
            </a:stretch>
          </a:blipFill>
        </p:spPr>
      </p:sp>
      <p:grpSp>
        <p:nvGrpSpPr>
          <p:cNvPr name="Group 8" id="8"/>
          <p:cNvGrpSpPr/>
          <p:nvPr/>
        </p:nvGrpSpPr>
        <p:grpSpPr>
          <a:xfrm rot="0">
            <a:off x="459047" y="5102940"/>
            <a:ext cx="569653" cy="56965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ACD0D">
                    <a:alpha val="100000"/>
                  </a:srgbClr>
                </a:gs>
                <a:gs pos="100000">
                  <a:srgbClr val="D1932A">
                    <a:alpha val="100000"/>
                  </a:srgbClr>
                </a:gs>
              </a:gsLst>
              <a:lin ang="5400000"/>
            </a:gradFill>
            <a:ln cap="sq">
              <a:noFill/>
              <a:prstDash val="solid"/>
              <a:miter/>
            </a:ln>
          </p:spPr>
        </p:sp>
        <p:sp>
          <p:nvSpPr>
            <p:cNvPr name="TextBox 10" id="10"/>
            <p:cNvSpPr txBox="true"/>
            <p:nvPr/>
          </p:nvSpPr>
          <p:spPr>
            <a:xfrm>
              <a:off x="76200" y="-47625"/>
              <a:ext cx="660400" cy="784225"/>
            </a:xfrm>
            <a:prstGeom prst="rect">
              <a:avLst/>
            </a:prstGeom>
          </p:spPr>
          <p:txBody>
            <a:bodyPr anchor="ctr" rtlCol="false" tIns="0" lIns="0" bIns="0" rIns="0"/>
            <a:lstStyle/>
            <a:p>
              <a:pPr algn="ctr" marL="0" indent="0" lvl="0">
                <a:lnSpc>
                  <a:spcPts val="3520"/>
                </a:lnSpc>
              </a:pPr>
              <a:r>
                <a:rPr lang="en-US" sz="2000">
                  <a:solidFill>
                    <a:srgbClr val="FFFFFF"/>
                  </a:solidFill>
                  <a:latin typeface="Neue Machina"/>
                  <a:ea typeface="Neue Machina"/>
                  <a:cs typeface="Neue Machina"/>
                  <a:sym typeface="Neue Machina"/>
                </a:rPr>
                <a:t>02</a:t>
              </a:r>
            </a:p>
          </p:txBody>
        </p:sp>
      </p:grpSp>
      <p:sp>
        <p:nvSpPr>
          <p:cNvPr name="Freeform 11" id="11"/>
          <p:cNvSpPr/>
          <p:nvPr/>
        </p:nvSpPr>
        <p:spPr>
          <a:xfrm flipH="false" flipV="false" rot="0">
            <a:off x="999028" y="5926776"/>
            <a:ext cx="2542820" cy="2587236"/>
          </a:xfrm>
          <a:custGeom>
            <a:avLst/>
            <a:gdLst/>
            <a:ahLst/>
            <a:cxnLst/>
            <a:rect r="r" b="b" t="t" l="l"/>
            <a:pathLst>
              <a:path h="2587236" w="2542820">
                <a:moveTo>
                  <a:pt x="0" y="0"/>
                </a:moveTo>
                <a:lnTo>
                  <a:pt x="2542820" y="0"/>
                </a:lnTo>
                <a:lnTo>
                  <a:pt x="2542820" y="2587236"/>
                </a:lnTo>
                <a:lnTo>
                  <a:pt x="0" y="2587236"/>
                </a:lnTo>
                <a:lnTo>
                  <a:pt x="0" y="0"/>
                </a:lnTo>
                <a:close/>
              </a:path>
            </a:pathLst>
          </a:custGeom>
          <a:blipFill>
            <a:blip r:embed="rId4"/>
            <a:stretch>
              <a:fillRect l="0" t="0" r="0" b="0"/>
            </a:stretch>
          </a:blipFill>
        </p:spPr>
      </p:sp>
      <p:sp>
        <p:nvSpPr>
          <p:cNvPr name="Freeform 12" id="12"/>
          <p:cNvSpPr/>
          <p:nvPr/>
        </p:nvSpPr>
        <p:spPr>
          <a:xfrm flipH="false" flipV="false" rot="0">
            <a:off x="5636365" y="5926776"/>
            <a:ext cx="2632428" cy="2587236"/>
          </a:xfrm>
          <a:custGeom>
            <a:avLst/>
            <a:gdLst/>
            <a:ahLst/>
            <a:cxnLst/>
            <a:rect r="r" b="b" t="t" l="l"/>
            <a:pathLst>
              <a:path h="2587236" w="2632428">
                <a:moveTo>
                  <a:pt x="0" y="0"/>
                </a:moveTo>
                <a:lnTo>
                  <a:pt x="2632428" y="0"/>
                </a:lnTo>
                <a:lnTo>
                  <a:pt x="2632428" y="2587236"/>
                </a:lnTo>
                <a:lnTo>
                  <a:pt x="0" y="2587236"/>
                </a:lnTo>
                <a:lnTo>
                  <a:pt x="0" y="0"/>
                </a:lnTo>
                <a:close/>
              </a:path>
            </a:pathLst>
          </a:custGeom>
          <a:blipFill>
            <a:blip r:embed="rId5"/>
            <a:stretch>
              <a:fillRect l="0" t="0" r="0" b="0"/>
            </a:stretch>
          </a:blipFill>
        </p:spPr>
      </p:sp>
      <p:sp>
        <p:nvSpPr>
          <p:cNvPr name="Freeform 13" id="13"/>
          <p:cNvSpPr/>
          <p:nvPr/>
        </p:nvSpPr>
        <p:spPr>
          <a:xfrm flipH="false" flipV="false" rot="0">
            <a:off x="10065484" y="5926776"/>
            <a:ext cx="2730971" cy="2587236"/>
          </a:xfrm>
          <a:custGeom>
            <a:avLst/>
            <a:gdLst/>
            <a:ahLst/>
            <a:cxnLst/>
            <a:rect r="r" b="b" t="t" l="l"/>
            <a:pathLst>
              <a:path h="2587236" w="2730971">
                <a:moveTo>
                  <a:pt x="0" y="0"/>
                </a:moveTo>
                <a:lnTo>
                  <a:pt x="2730971" y="0"/>
                </a:lnTo>
                <a:lnTo>
                  <a:pt x="2730971" y="2587236"/>
                </a:lnTo>
                <a:lnTo>
                  <a:pt x="0" y="2587236"/>
                </a:lnTo>
                <a:lnTo>
                  <a:pt x="0" y="0"/>
                </a:lnTo>
                <a:close/>
              </a:path>
            </a:pathLst>
          </a:custGeom>
          <a:blipFill>
            <a:blip r:embed="rId6"/>
            <a:stretch>
              <a:fillRect l="0" t="0" r="0" b="0"/>
            </a:stretch>
          </a:blipFill>
        </p:spPr>
      </p:sp>
      <p:sp>
        <p:nvSpPr>
          <p:cNvPr name="Freeform 14" id="14"/>
          <p:cNvSpPr/>
          <p:nvPr/>
        </p:nvSpPr>
        <p:spPr>
          <a:xfrm flipH="false" flipV="false" rot="0">
            <a:off x="14507595" y="5926776"/>
            <a:ext cx="2751705" cy="2739636"/>
          </a:xfrm>
          <a:custGeom>
            <a:avLst/>
            <a:gdLst/>
            <a:ahLst/>
            <a:cxnLst/>
            <a:rect r="r" b="b" t="t" l="l"/>
            <a:pathLst>
              <a:path h="2739636" w="2751705">
                <a:moveTo>
                  <a:pt x="0" y="0"/>
                </a:moveTo>
                <a:lnTo>
                  <a:pt x="2751705" y="0"/>
                </a:lnTo>
                <a:lnTo>
                  <a:pt x="2751705" y="2739636"/>
                </a:lnTo>
                <a:lnTo>
                  <a:pt x="0" y="2739636"/>
                </a:lnTo>
                <a:lnTo>
                  <a:pt x="0" y="0"/>
                </a:lnTo>
                <a:close/>
              </a:path>
            </a:pathLst>
          </a:custGeom>
          <a:blipFill>
            <a:blip r:embed="rId7"/>
            <a:stretch>
              <a:fillRect l="0" t="0" r="0" b="0"/>
            </a:stretch>
          </a:blipFill>
        </p:spPr>
      </p:sp>
      <p:sp>
        <p:nvSpPr>
          <p:cNvPr name="Freeform 15" id="15"/>
          <p:cNvSpPr/>
          <p:nvPr/>
        </p:nvSpPr>
        <p:spPr>
          <a:xfrm flipH="false" flipV="false" rot="0">
            <a:off x="12509952" y="2417447"/>
            <a:ext cx="869469" cy="841013"/>
          </a:xfrm>
          <a:custGeom>
            <a:avLst/>
            <a:gdLst/>
            <a:ahLst/>
            <a:cxnLst/>
            <a:rect r="r" b="b" t="t" l="l"/>
            <a:pathLst>
              <a:path h="841013" w="869469">
                <a:moveTo>
                  <a:pt x="0" y="0"/>
                </a:moveTo>
                <a:lnTo>
                  <a:pt x="869469" y="0"/>
                </a:lnTo>
                <a:lnTo>
                  <a:pt x="869469" y="841014"/>
                </a:lnTo>
                <a:lnTo>
                  <a:pt x="0" y="8410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6" id="16"/>
          <p:cNvSpPr txBox="true"/>
          <p:nvPr/>
        </p:nvSpPr>
        <p:spPr>
          <a:xfrm rot="0">
            <a:off x="1228224" y="2425386"/>
            <a:ext cx="8766898" cy="2174875"/>
          </a:xfrm>
          <a:prstGeom prst="rect">
            <a:avLst/>
          </a:prstGeom>
        </p:spPr>
        <p:txBody>
          <a:bodyPr anchor="t" rtlCol="false" tIns="0" lIns="0" bIns="0" rIns="0">
            <a:spAutoFit/>
          </a:bodyPr>
          <a:lstStyle/>
          <a:p>
            <a:pPr algn="just" marL="0" indent="0" lvl="0">
              <a:lnSpc>
                <a:spcPts val="4399"/>
              </a:lnSpc>
              <a:spcBef>
                <a:spcPct val="0"/>
              </a:spcBef>
            </a:pPr>
            <a:r>
              <a:rPr lang="en-US" sz="2499">
                <a:solidFill>
                  <a:srgbClr val="282727"/>
                </a:solidFill>
                <a:latin typeface="Neue Machina"/>
                <a:ea typeface="Neue Machina"/>
                <a:cs typeface="Neue Machina"/>
                <a:sym typeface="Neue Machina"/>
              </a:rPr>
              <a:t>Este Dataset provienen de Tomografía de Coherencia Óptica, una técnica de imagen medica usada en oftalmología, con formato en escala de grises de tamaño 28x28 píxeles.</a:t>
            </a:r>
          </a:p>
        </p:txBody>
      </p:sp>
      <p:sp>
        <p:nvSpPr>
          <p:cNvPr name="TextBox 17" id="17"/>
          <p:cNvSpPr txBox="true"/>
          <p:nvPr/>
        </p:nvSpPr>
        <p:spPr>
          <a:xfrm rot="0">
            <a:off x="429376" y="383988"/>
            <a:ext cx="6391507" cy="1641475"/>
          </a:xfrm>
          <a:prstGeom prst="rect">
            <a:avLst/>
          </a:prstGeom>
        </p:spPr>
        <p:txBody>
          <a:bodyPr anchor="t" rtlCol="false" tIns="0" lIns="0" bIns="0" rIns="0">
            <a:spAutoFit/>
          </a:bodyPr>
          <a:lstStyle/>
          <a:p>
            <a:pPr algn="l">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Dataset OCTMNIST</a:t>
            </a:r>
          </a:p>
        </p:txBody>
      </p:sp>
      <p:sp>
        <p:nvSpPr>
          <p:cNvPr name="TextBox 18" id="18"/>
          <p:cNvSpPr txBox="true"/>
          <p:nvPr/>
        </p:nvSpPr>
        <p:spPr>
          <a:xfrm rot="0">
            <a:off x="1228224" y="5057566"/>
            <a:ext cx="4138130" cy="517525"/>
          </a:xfrm>
          <a:prstGeom prst="rect">
            <a:avLst/>
          </a:prstGeom>
        </p:spPr>
        <p:txBody>
          <a:bodyPr anchor="t" rtlCol="false" tIns="0" lIns="0" bIns="0" rIns="0">
            <a:spAutoFit/>
          </a:bodyPr>
          <a:lstStyle/>
          <a:p>
            <a:pPr algn="just" marL="0" indent="0" lvl="0">
              <a:lnSpc>
                <a:spcPts val="4399"/>
              </a:lnSpc>
              <a:spcBef>
                <a:spcPct val="0"/>
              </a:spcBef>
            </a:pPr>
            <a:r>
              <a:rPr lang="en-US" sz="2499">
                <a:solidFill>
                  <a:srgbClr val="282727"/>
                </a:solidFill>
                <a:latin typeface="Neue Machina"/>
                <a:ea typeface="Neue Machina"/>
                <a:cs typeface="Neue Machina"/>
                <a:sym typeface="Neue Machina"/>
              </a:rPr>
              <a:t>Dividido en 4 categorías</a:t>
            </a:r>
          </a:p>
        </p:txBody>
      </p:sp>
      <p:sp>
        <p:nvSpPr>
          <p:cNvPr name="TextBox 19" id="19"/>
          <p:cNvSpPr txBox="true"/>
          <p:nvPr/>
        </p:nvSpPr>
        <p:spPr>
          <a:xfrm rot="0">
            <a:off x="115060" y="8548370"/>
            <a:ext cx="4325540" cy="1296035"/>
          </a:xfrm>
          <a:prstGeom prst="rect">
            <a:avLst/>
          </a:prstGeom>
        </p:spPr>
        <p:txBody>
          <a:bodyPr anchor="t" rtlCol="false" tIns="0" lIns="0" bIns="0" rIns="0">
            <a:spAutoFit/>
          </a:bodyPr>
          <a:lstStyle/>
          <a:p>
            <a:pPr algn="ctr">
              <a:lnSpc>
                <a:spcPts val="3520"/>
              </a:lnSpc>
            </a:pPr>
            <a:r>
              <a:rPr lang="en-US" sz="2000" b="true">
                <a:solidFill>
                  <a:srgbClr val="282727"/>
                </a:solidFill>
                <a:latin typeface="Neue Machina Ultra-Bold"/>
                <a:ea typeface="Neue Machina Ultra-Bold"/>
                <a:cs typeface="Neue Machina Ultra-Bold"/>
                <a:sym typeface="Neue Machina Ultra-Bold"/>
              </a:rPr>
              <a:t>CNV </a:t>
            </a:r>
          </a:p>
          <a:p>
            <a:pPr algn="ctr" marL="0" indent="0" lvl="0">
              <a:lnSpc>
                <a:spcPts val="3520"/>
              </a:lnSpc>
              <a:spcBef>
                <a:spcPct val="0"/>
              </a:spcBef>
            </a:pPr>
            <a:r>
              <a:rPr lang="en-US" b="true" sz="2000">
                <a:solidFill>
                  <a:srgbClr val="282727"/>
                </a:solidFill>
                <a:latin typeface="Neue Machina Ultra-Bold"/>
                <a:ea typeface="Neue Machina Ultra-Bold"/>
                <a:cs typeface="Neue Machina Ultra-Bold"/>
                <a:sym typeface="Neue Machina Ultra-Bold"/>
              </a:rPr>
              <a:t>(Choroidal Neovascularization)</a:t>
            </a:r>
          </a:p>
        </p:txBody>
      </p:sp>
      <p:sp>
        <p:nvSpPr>
          <p:cNvPr name="TextBox 20" id="20"/>
          <p:cNvSpPr txBox="true"/>
          <p:nvPr/>
        </p:nvSpPr>
        <p:spPr>
          <a:xfrm rot="0">
            <a:off x="5037833" y="8548370"/>
            <a:ext cx="3566099" cy="857885"/>
          </a:xfrm>
          <a:prstGeom prst="rect">
            <a:avLst/>
          </a:prstGeom>
        </p:spPr>
        <p:txBody>
          <a:bodyPr anchor="t" rtlCol="false" tIns="0" lIns="0" bIns="0" rIns="0">
            <a:spAutoFit/>
          </a:bodyPr>
          <a:lstStyle/>
          <a:p>
            <a:pPr algn="ctr">
              <a:lnSpc>
                <a:spcPts val="3520"/>
              </a:lnSpc>
            </a:pPr>
            <a:r>
              <a:rPr lang="en-US" sz="2000" b="true">
                <a:solidFill>
                  <a:srgbClr val="282727"/>
                </a:solidFill>
                <a:latin typeface="Neue Machina Ultra-Bold"/>
                <a:ea typeface="Neue Machina Ultra-Bold"/>
                <a:cs typeface="Neue Machina Ultra-Bold"/>
                <a:sym typeface="Neue Machina Ultra-Bold"/>
              </a:rPr>
              <a:t>DME </a:t>
            </a:r>
          </a:p>
          <a:p>
            <a:pPr algn="ctr" marL="0" indent="0" lvl="0">
              <a:lnSpc>
                <a:spcPts val="3520"/>
              </a:lnSpc>
              <a:spcBef>
                <a:spcPct val="0"/>
              </a:spcBef>
            </a:pPr>
            <a:r>
              <a:rPr lang="en-US" b="true" sz="2000">
                <a:solidFill>
                  <a:srgbClr val="282727"/>
                </a:solidFill>
                <a:latin typeface="Neue Machina Ultra-Bold"/>
                <a:ea typeface="Neue Machina Ultra-Bold"/>
                <a:cs typeface="Neue Machina Ultra-Bold"/>
                <a:sym typeface="Neue Machina Ultra-Bold"/>
              </a:rPr>
              <a:t>(Diabetic Macular Edema)</a:t>
            </a:r>
          </a:p>
        </p:txBody>
      </p:sp>
      <p:sp>
        <p:nvSpPr>
          <p:cNvPr name="TextBox 21" id="21"/>
          <p:cNvSpPr txBox="true"/>
          <p:nvPr/>
        </p:nvSpPr>
        <p:spPr>
          <a:xfrm rot="0">
            <a:off x="9577558" y="8542587"/>
            <a:ext cx="3566099" cy="419735"/>
          </a:xfrm>
          <a:prstGeom prst="rect">
            <a:avLst/>
          </a:prstGeom>
        </p:spPr>
        <p:txBody>
          <a:bodyPr anchor="t" rtlCol="false" tIns="0" lIns="0" bIns="0" rIns="0">
            <a:spAutoFit/>
          </a:bodyPr>
          <a:lstStyle/>
          <a:p>
            <a:pPr algn="ctr" marL="0" indent="0" lvl="0">
              <a:lnSpc>
                <a:spcPts val="3520"/>
              </a:lnSpc>
              <a:spcBef>
                <a:spcPct val="0"/>
              </a:spcBef>
            </a:pPr>
            <a:r>
              <a:rPr lang="en-US" b="true" sz="2000">
                <a:solidFill>
                  <a:srgbClr val="282727"/>
                </a:solidFill>
                <a:latin typeface="Neue Machina Ultra-Bold"/>
                <a:ea typeface="Neue Machina Ultra-Bold"/>
                <a:cs typeface="Neue Machina Ultra-Bold"/>
                <a:sym typeface="Neue Machina Ultra-Bold"/>
              </a:rPr>
              <a:t>DRUSEN</a:t>
            </a:r>
          </a:p>
        </p:txBody>
      </p:sp>
      <p:sp>
        <p:nvSpPr>
          <p:cNvPr name="TextBox 22" id="22"/>
          <p:cNvSpPr txBox="true"/>
          <p:nvPr/>
        </p:nvSpPr>
        <p:spPr>
          <a:xfrm rot="0">
            <a:off x="14100398" y="8619490"/>
            <a:ext cx="3566099" cy="419735"/>
          </a:xfrm>
          <a:prstGeom prst="rect">
            <a:avLst/>
          </a:prstGeom>
        </p:spPr>
        <p:txBody>
          <a:bodyPr anchor="t" rtlCol="false" tIns="0" lIns="0" bIns="0" rIns="0">
            <a:spAutoFit/>
          </a:bodyPr>
          <a:lstStyle/>
          <a:p>
            <a:pPr algn="ctr" marL="0" indent="0" lvl="0">
              <a:lnSpc>
                <a:spcPts val="3520"/>
              </a:lnSpc>
              <a:spcBef>
                <a:spcPct val="0"/>
              </a:spcBef>
            </a:pPr>
            <a:r>
              <a:rPr lang="en-US" b="true" sz="2000">
                <a:solidFill>
                  <a:srgbClr val="282727"/>
                </a:solidFill>
                <a:latin typeface="Neue Machina Ultra-Bold"/>
                <a:ea typeface="Neue Machina Ultra-Bold"/>
                <a:cs typeface="Neue Machina Ultra-Bold"/>
                <a:sym typeface="Neue Machina Ultra-Bold"/>
              </a:rPr>
              <a:t>NORMAL </a:t>
            </a:r>
          </a:p>
        </p:txBody>
      </p:sp>
      <p:sp>
        <p:nvSpPr>
          <p:cNvPr name="TextBox 23" id="23"/>
          <p:cNvSpPr txBox="true"/>
          <p:nvPr/>
        </p:nvSpPr>
        <p:spPr>
          <a:xfrm rot="0">
            <a:off x="13601983" y="2106118"/>
            <a:ext cx="2664603" cy="1622425"/>
          </a:xfrm>
          <a:prstGeom prst="rect">
            <a:avLst/>
          </a:prstGeom>
        </p:spPr>
        <p:txBody>
          <a:bodyPr anchor="t" rtlCol="false" tIns="0" lIns="0" bIns="0" rIns="0">
            <a:spAutoFit/>
          </a:bodyPr>
          <a:lstStyle/>
          <a:p>
            <a:pPr algn="ctr">
              <a:lnSpc>
                <a:spcPts val="4399"/>
              </a:lnSpc>
            </a:pPr>
            <a:r>
              <a:rPr lang="en-US" sz="2499" b="true">
                <a:solidFill>
                  <a:srgbClr val="282727"/>
                </a:solidFill>
                <a:latin typeface="Neue Machina Ultra-Bold"/>
                <a:ea typeface="Neue Machina Ultra-Bold"/>
                <a:cs typeface="Neue Machina Ultra-Bold"/>
                <a:sym typeface="Neue Machina Ultra-Bold"/>
              </a:rPr>
              <a:t>Train: 97,477</a:t>
            </a:r>
          </a:p>
          <a:p>
            <a:pPr algn="ctr">
              <a:lnSpc>
                <a:spcPts val="4399"/>
              </a:lnSpc>
            </a:pPr>
            <a:r>
              <a:rPr lang="en-US" sz="2499" b="true">
                <a:solidFill>
                  <a:srgbClr val="282727"/>
                </a:solidFill>
                <a:latin typeface="Neue Machina Ultra-Bold"/>
                <a:ea typeface="Neue Machina Ultra-Bold"/>
                <a:cs typeface="Neue Machina Ultra-Bold"/>
                <a:sym typeface="Neue Machina Ultra-Bold"/>
              </a:rPr>
              <a:t>Val:10.832</a:t>
            </a:r>
          </a:p>
          <a:p>
            <a:pPr algn="ctr" marL="0" indent="0" lvl="0">
              <a:lnSpc>
                <a:spcPts val="4399"/>
              </a:lnSpc>
              <a:spcBef>
                <a:spcPct val="0"/>
              </a:spcBef>
            </a:pPr>
            <a:r>
              <a:rPr lang="en-US" b="true" sz="2499">
                <a:solidFill>
                  <a:srgbClr val="282727"/>
                </a:solidFill>
                <a:latin typeface="Neue Machina Ultra-Bold"/>
                <a:ea typeface="Neue Machina Ultra-Bold"/>
                <a:cs typeface="Neue Machina Ultra-Bold"/>
                <a:sym typeface="Neue Machina Ultra-Bold"/>
              </a:rPr>
              <a:t>Test: 1,000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0">
            <a:off x="12796455" y="-8391786"/>
            <a:ext cx="29210808" cy="18840971"/>
          </a:xfrm>
          <a:custGeom>
            <a:avLst/>
            <a:gdLst/>
            <a:ahLst/>
            <a:cxnLst/>
            <a:rect r="r" b="b" t="t" l="l"/>
            <a:pathLst>
              <a:path h="18840971" w="29210808">
                <a:moveTo>
                  <a:pt x="0" y="0"/>
                </a:moveTo>
                <a:lnTo>
                  <a:pt x="29210808" y="0"/>
                </a:lnTo>
                <a:lnTo>
                  <a:pt x="29210808" y="18840972"/>
                </a:lnTo>
                <a:lnTo>
                  <a:pt x="0" y="18840972"/>
                </a:lnTo>
                <a:lnTo>
                  <a:pt x="0" y="0"/>
                </a:lnTo>
                <a:close/>
              </a:path>
            </a:pathLst>
          </a:custGeom>
          <a:blipFill>
            <a:blip r:embed="rId2"/>
            <a:stretch>
              <a:fillRect l="0" t="0" r="0" b="0"/>
            </a:stretch>
          </a:blipFill>
        </p:spPr>
      </p:sp>
      <p:sp>
        <p:nvSpPr>
          <p:cNvPr name="Freeform 3" id="3"/>
          <p:cNvSpPr/>
          <p:nvPr/>
        </p:nvSpPr>
        <p:spPr>
          <a:xfrm flipH="false" flipV="false" rot="3349458">
            <a:off x="-2118534" y="9790084"/>
            <a:ext cx="9814598" cy="6330415"/>
          </a:xfrm>
          <a:custGeom>
            <a:avLst/>
            <a:gdLst/>
            <a:ahLst/>
            <a:cxnLst/>
            <a:rect r="r" b="b" t="t" l="l"/>
            <a:pathLst>
              <a:path h="6330415" w="9814598">
                <a:moveTo>
                  <a:pt x="0" y="0"/>
                </a:moveTo>
                <a:lnTo>
                  <a:pt x="9814598" y="0"/>
                </a:lnTo>
                <a:lnTo>
                  <a:pt x="9814598" y="6330416"/>
                </a:lnTo>
                <a:lnTo>
                  <a:pt x="0" y="6330416"/>
                </a:lnTo>
                <a:lnTo>
                  <a:pt x="0" y="0"/>
                </a:lnTo>
                <a:close/>
              </a:path>
            </a:pathLst>
          </a:custGeom>
          <a:blipFill>
            <a:blip r:embed="rId2"/>
            <a:stretch>
              <a:fillRect l="0" t="0" r="0" b="0"/>
            </a:stretch>
          </a:blipFill>
        </p:spPr>
      </p:sp>
      <p:grpSp>
        <p:nvGrpSpPr>
          <p:cNvPr name="Group 4" id="4"/>
          <p:cNvGrpSpPr/>
          <p:nvPr/>
        </p:nvGrpSpPr>
        <p:grpSpPr>
          <a:xfrm rot="0">
            <a:off x="429376" y="2568261"/>
            <a:ext cx="569653" cy="56965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ACD0D">
                    <a:alpha val="100000"/>
                  </a:srgbClr>
                </a:gs>
                <a:gs pos="100000">
                  <a:srgbClr val="D1932A">
                    <a:alpha val="100000"/>
                  </a:srgbClr>
                </a:gs>
              </a:gsLst>
              <a:lin ang="5400000"/>
            </a:gradFill>
            <a:ln cap="sq">
              <a:noFill/>
              <a:prstDash val="solid"/>
              <a:miter/>
            </a:ln>
          </p:spPr>
        </p:sp>
        <p:sp>
          <p:nvSpPr>
            <p:cNvPr name="TextBox 6" id="6"/>
            <p:cNvSpPr txBox="true"/>
            <p:nvPr/>
          </p:nvSpPr>
          <p:spPr>
            <a:xfrm>
              <a:off x="76200" y="-47625"/>
              <a:ext cx="660400" cy="784225"/>
            </a:xfrm>
            <a:prstGeom prst="rect">
              <a:avLst/>
            </a:prstGeom>
          </p:spPr>
          <p:txBody>
            <a:bodyPr anchor="ctr" rtlCol="false" tIns="0" lIns="0" bIns="0" rIns="0"/>
            <a:lstStyle/>
            <a:p>
              <a:pPr algn="ctr" marL="0" indent="0" lvl="0">
                <a:lnSpc>
                  <a:spcPts val="3520"/>
                </a:lnSpc>
              </a:pPr>
              <a:r>
                <a:rPr lang="en-US" sz="2000">
                  <a:solidFill>
                    <a:srgbClr val="FFFFFF"/>
                  </a:solidFill>
                  <a:latin typeface="Neue Machina"/>
                  <a:ea typeface="Neue Machina"/>
                  <a:cs typeface="Neue Machina"/>
                  <a:sym typeface="Neue Machina"/>
                </a:rPr>
                <a:t>01</a:t>
              </a:r>
            </a:p>
          </p:txBody>
        </p:sp>
      </p:grpSp>
      <p:sp>
        <p:nvSpPr>
          <p:cNvPr name="Freeform 7" id="7"/>
          <p:cNvSpPr/>
          <p:nvPr/>
        </p:nvSpPr>
        <p:spPr>
          <a:xfrm flipH="false" flipV="false" rot="0">
            <a:off x="832230" y="3712532"/>
            <a:ext cx="6794572" cy="3923626"/>
          </a:xfrm>
          <a:custGeom>
            <a:avLst/>
            <a:gdLst/>
            <a:ahLst/>
            <a:cxnLst/>
            <a:rect r="r" b="b" t="t" l="l"/>
            <a:pathLst>
              <a:path h="3923626" w="6794572">
                <a:moveTo>
                  <a:pt x="0" y="0"/>
                </a:moveTo>
                <a:lnTo>
                  <a:pt x="6794572" y="0"/>
                </a:lnTo>
                <a:lnTo>
                  <a:pt x="6794572" y="3923626"/>
                </a:lnTo>
                <a:lnTo>
                  <a:pt x="0" y="3923626"/>
                </a:lnTo>
                <a:lnTo>
                  <a:pt x="0" y="0"/>
                </a:lnTo>
                <a:close/>
              </a:path>
            </a:pathLst>
          </a:custGeom>
          <a:blipFill>
            <a:blip r:embed="rId3"/>
            <a:stretch>
              <a:fillRect l="0" t="0" r="0" b="0"/>
            </a:stretch>
          </a:blipFill>
        </p:spPr>
      </p:sp>
      <p:sp>
        <p:nvSpPr>
          <p:cNvPr name="TextBox 8" id="8"/>
          <p:cNvSpPr txBox="true"/>
          <p:nvPr/>
        </p:nvSpPr>
        <p:spPr>
          <a:xfrm rot="0">
            <a:off x="1228224" y="2349186"/>
            <a:ext cx="3384770" cy="820420"/>
          </a:xfrm>
          <a:prstGeom prst="rect">
            <a:avLst/>
          </a:prstGeom>
        </p:spPr>
        <p:txBody>
          <a:bodyPr anchor="t" rtlCol="false" tIns="0" lIns="0" bIns="0" rIns="0">
            <a:spAutoFit/>
          </a:bodyPr>
          <a:lstStyle/>
          <a:p>
            <a:pPr algn="just" marL="0" indent="0" lvl="0">
              <a:lnSpc>
                <a:spcPts val="7039"/>
              </a:lnSpc>
              <a:spcBef>
                <a:spcPct val="0"/>
              </a:spcBef>
            </a:pPr>
            <a:r>
              <a:rPr lang="en-US" b="true" sz="3999">
                <a:solidFill>
                  <a:srgbClr val="282727"/>
                </a:solidFill>
                <a:latin typeface="Neue Machina Ultra-Bold"/>
                <a:ea typeface="Neue Machina Ultra-Bold"/>
                <a:cs typeface="Neue Machina Ultra-Bold"/>
                <a:sym typeface="Neue Machina Ultra-Bold"/>
              </a:rPr>
              <a:t>Modelo MLP</a:t>
            </a:r>
          </a:p>
        </p:txBody>
      </p:sp>
      <p:sp>
        <p:nvSpPr>
          <p:cNvPr name="TextBox 9" id="9"/>
          <p:cNvSpPr txBox="true"/>
          <p:nvPr/>
        </p:nvSpPr>
        <p:spPr>
          <a:xfrm rot="0">
            <a:off x="429376" y="383988"/>
            <a:ext cx="6391507" cy="1641475"/>
          </a:xfrm>
          <a:prstGeom prst="rect">
            <a:avLst/>
          </a:prstGeom>
        </p:spPr>
        <p:txBody>
          <a:bodyPr anchor="t" rtlCol="false" tIns="0" lIns="0" bIns="0" rIns="0">
            <a:spAutoFit/>
          </a:bodyPr>
          <a:lstStyle/>
          <a:p>
            <a:pPr algn="l">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CRITERIOS Y ARQUITECTURA</a:t>
            </a:r>
          </a:p>
        </p:txBody>
      </p:sp>
      <p:sp>
        <p:nvSpPr>
          <p:cNvPr name="TextBox 10" id="10"/>
          <p:cNvSpPr txBox="true"/>
          <p:nvPr/>
        </p:nvSpPr>
        <p:spPr>
          <a:xfrm rot="0">
            <a:off x="9277851" y="1594132"/>
            <a:ext cx="7981449" cy="6594475"/>
          </a:xfrm>
          <a:prstGeom prst="rect">
            <a:avLst/>
          </a:prstGeom>
        </p:spPr>
        <p:txBody>
          <a:bodyPr anchor="t" rtlCol="false" tIns="0" lIns="0" bIns="0" rIns="0">
            <a:spAutoFit/>
          </a:bodyPr>
          <a:lstStyle/>
          <a:p>
            <a:pPr algn="ctr">
              <a:lnSpc>
                <a:spcPts val="4399"/>
              </a:lnSpc>
            </a:pPr>
            <a:r>
              <a:rPr lang="en-US" sz="2499">
                <a:solidFill>
                  <a:srgbClr val="000000"/>
                </a:solidFill>
                <a:latin typeface="Neue Machina"/>
                <a:ea typeface="Neue Machina"/>
                <a:cs typeface="Neue Machina"/>
                <a:sym typeface="Neue Machina"/>
              </a:rPr>
              <a:t>Para el modelo MLP</a:t>
            </a:r>
          </a:p>
          <a:p>
            <a:pPr algn="ctr">
              <a:lnSpc>
                <a:spcPts val="4399"/>
              </a:lnSpc>
            </a:pPr>
          </a:p>
          <a:p>
            <a:pPr algn="just" marL="539749" indent="-269875" lvl="1">
              <a:lnSpc>
                <a:spcPts val="4399"/>
              </a:lnSpc>
              <a:buFont typeface="Arial"/>
              <a:buChar char="•"/>
            </a:pPr>
            <a:r>
              <a:rPr lang="en-US" sz="2499">
                <a:solidFill>
                  <a:srgbClr val="000000"/>
                </a:solidFill>
                <a:latin typeface="Neue Machina"/>
                <a:ea typeface="Neue Machina"/>
                <a:cs typeface="Neue Machina"/>
                <a:sym typeface="Neue Machina"/>
              </a:rPr>
              <a:t>Se comienza con una capa Flatten que transforma la imagen de entrada en escala de grises 28x28 pixeles (784 valores).</a:t>
            </a:r>
          </a:p>
          <a:p>
            <a:pPr algn="just">
              <a:lnSpc>
                <a:spcPts val="4399"/>
              </a:lnSpc>
            </a:pPr>
          </a:p>
          <a:p>
            <a:pPr algn="just" marL="539749" indent="-269875" lvl="1">
              <a:lnSpc>
                <a:spcPts val="4399"/>
              </a:lnSpc>
              <a:buFont typeface="Arial"/>
              <a:buChar char="•"/>
            </a:pPr>
            <a:r>
              <a:rPr lang="en-US" sz="2499">
                <a:solidFill>
                  <a:srgbClr val="000000"/>
                </a:solidFill>
                <a:latin typeface="Neue Machina"/>
                <a:ea typeface="Neue Machina"/>
                <a:cs typeface="Neue Machina"/>
                <a:sym typeface="Neue Machina"/>
              </a:rPr>
              <a:t>Seguido de tres capas ocultas densamente conectadas, con 512, 256 y 128 neuronas respectivamente.</a:t>
            </a:r>
          </a:p>
          <a:p>
            <a:pPr algn="just">
              <a:lnSpc>
                <a:spcPts val="4399"/>
              </a:lnSpc>
            </a:pPr>
          </a:p>
          <a:p>
            <a:pPr algn="just" marL="539749" indent="-269875" lvl="1">
              <a:lnSpc>
                <a:spcPts val="4399"/>
              </a:lnSpc>
              <a:spcBef>
                <a:spcPct val="0"/>
              </a:spcBef>
              <a:buFont typeface="Arial"/>
              <a:buChar char="•"/>
            </a:pPr>
            <a:r>
              <a:rPr lang="en-US" sz="2499">
                <a:solidFill>
                  <a:srgbClr val="000000"/>
                </a:solidFill>
                <a:latin typeface="Neue Machina"/>
                <a:ea typeface="Neue Machina"/>
                <a:cs typeface="Neue Machina"/>
                <a:sym typeface="Neue Machina"/>
              </a:rPr>
              <a:t>Terminando con una capa de salida Dense con 4 neuronas, para cada clase del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0">
            <a:off x="9745040" y="5862511"/>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360988">
            <a:off x="-2529138" y="-6346374"/>
            <a:ext cx="11341713" cy="7315405"/>
          </a:xfrm>
          <a:custGeom>
            <a:avLst/>
            <a:gdLst/>
            <a:ahLst/>
            <a:cxnLst/>
            <a:rect r="r" b="b" t="t" l="l"/>
            <a:pathLst>
              <a:path h="7315405" w="11341713">
                <a:moveTo>
                  <a:pt x="0" y="0"/>
                </a:moveTo>
                <a:lnTo>
                  <a:pt x="11341714" y="0"/>
                </a:lnTo>
                <a:lnTo>
                  <a:pt x="11341714" y="7315406"/>
                </a:lnTo>
                <a:lnTo>
                  <a:pt x="0" y="7315406"/>
                </a:lnTo>
                <a:lnTo>
                  <a:pt x="0" y="0"/>
                </a:lnTo>
                <a:close/>
              </a:path>
            </a:pathLst>
          </a:custGeom>
          <a:blipFill>
            <a:blip r:embed="rId2"/>
            <a:stretch>
              <a:fillRect l="0" t="0" r="0" b="0"/>
            </a:stretch>
          </a:blipFill>
        </p:spPr>
      </p:sp>
      <p:sp>
        <p:nvSpPr>
          <p:cNvPr name="Freeform 4" id="4"/>
          <p:cNvSpPr/>
          <p:nvPr/>
        </p:nvSpPr>
        <p:spPr>
          <a:xfrm flipH="false" flipV="false" rot="0">
            <a:off x="411271" y="4966884"/>
            <a:ext cx="8009948" cy="1915422"/>
          </a:xfrm>
          <a:custGeom>
            <a:avLst/>
            <a:gdLst/>
            <a:ahLst/>
            <a:cxnLst/>
            <a:rect r="r" b="b" t="t" l="l"/>
            <a:pathLst>
              <a:path h="1915422" w="8009948">
                <a:moveTo>
                  <a:pt x="0" y="0"/>
                </a:moveTo>
                <a:lnTo>
                  <a:pt x="8009948" y="0"/>
                </a:lnTo>
                <a:lnTo>
                  <a:pt x="8009948" y="1915423"/>
                </a:lnTo>
                <a:lnTo>
                  <a:pt x="0" y="1915423"/>
                </a:lnTo>
                <a:lnTo>
                  <a:pt x="0" y="0"/>
                </a:lnTo>
                <a:close/>
              </a:path>
            </a:pathLst>
          </a:custGeom>
          <a:blipFill>
            <a:blip r:embed="rId3"/>
            <a:stretch>
              <a:fillRect l="0" t="0" r="0" b="0"/>
            </a:stretch>
          </a:blipFill>
        </p:spPr>
      </p:sp>
      <p:sp>
        <p:nvSpPr>
          <p:cNvPr name="Freeform 5" id="5"/>
          <p:cNvSpPr/>
          <p:nvPr/>
        </p:nvSpPr>
        <p:spPr>
          <a:xfrm flipH="false" flipV="false" rot="0">
            <a:off x="173297" y="7272832"/>
            <a:ext cx="8485896" cy="1336529"/>
          </a:xfrm>
          <a:custGeom>
            <a:avLst/>
            <a:gdLst/>
            <a:ahLst/>
            <a:cxnLst/>
            <a:rect r="r" b="b" t="t" l="l"/>
            <a:pathLst>
              <a:path h="1336529" w="8485896">
                <a:moveTo>
                  <a:pt x="0" y="0"/>
                </a:moveTo>
                <a:lnTo>
                  <a:pt x="8485896" y="0"/>
                </a:lnTo>
                <a:lnTo>
                  <a:pt x="8485896" y="1336528"/>
                </a:lnTo>
                <a:lnTo>
                  <a:pt x="0" y="1336528"/>
                </a:lnTo>
                <a:lnTo>
                  <a:pt x="0" y="0"/>
                </a:lnTo>
                <a:close/>
              </a:path>
            </a:pathLst>
          </a:custGeom>
          <a:blipFill>
            <a:blip r:embed="rId4"/>
            <a:stretch>
              <a:fillRect l="0" t="0" r="0" b="0"/>
            </a:stretch>
          </a:blipFill>
        </p:spPr>
      </p:sp>
      <p:sp>
        <p:nvSpPr>
          <p:cNvPr name="Freeform 6" id="6"/>
          <p:cNvSpPr/>
          <p:nvPr/>
        </p:nvSpPr>
        <p:spPr>
          <a:xfrm flipH="false" flipV="false" rot="0">
            <a:off x="13393872" y="382701"/>
            <a:ext cx="4676730" cy="3730358"/>
          </a:xfrm>
          <a:custGeom>
            <a:avLst/>
            <a:gdLst/>
            <a:ahLst/>
            <a:cxnLst/>
            <a:rect r="r" b="b" t="t" l="l"/>
            <a:pathLst>
              <a:path h="3730358" w="4676730">
                <a:moveTo>
                  <a:pt x="0" y="0"/>
                </a:moveTo>
                <a:lnTo>
                  <a:pt x="4676730" y="0"/>
                </a:lnTo>
                <a:lnTo>
                  <a:pt x="4676730" y="3730358"/>
                </a:lnTo>
                <a:lnTo>
                  <a:pt x="0" y="3730358"/>
                </a:lnTo>
                <a:lnTo>
                  <a:pt x="0" y="0"/>
                </a:lnTo>
                <a:close/>
              </a:path>
            </a:pathLst>
          </a:custGeom>
          <a:blipFill>
            <a:blip r:embed="rId5"/>
            <a:stretch>
              <a:fillRect l="0" t="0" r="0" b="0"/>
            </a:stretch>
          </a:blipFill>
        </p:spPr>
      </p:sp>
      <p:sp>
        <p:nvSpPr>
          <p:cNvPr name="Freeform 7" id="7"/>
          <p:cNvSpPr/>
          <p:nvPr/>
        </p:nvSpPr>
        <p:spPr>
          <a:xfrm flipH="false" flipV="false" rot="0">
            <a:off x="13407266" y="5147448"/>
            <a:ext cx="4663336" cy="4110852"/>
          </a:xfrm>
          <a:custGeom>
            <a:avLst/>
            <a:gdLst/>
            <a:ahLst/>
            <a:cxnLst/>
            <a:rect r="r" b="b" t="t" l="l"/>
            <a:pathLst>
              <a:path h="4110852" w="4663336">
                <a:moveTo>
                  <a:pt x="0" y="0"/>
                </a:moveTo>
                <a:lnTo>
                  <a:pt x="4663336" y="0"/>
                </a:lnTo>
                <a:lnTo>
                  <a:pt x="4663336" y="4110852"/>
                </a:lnTo>
                <a:lnTo>
                  <a:pt x="0" y="4110852"/>
                </a:lnTo>
                <a:lnTo>
                  <a:pt x="0" y="0"/>
                </a:lnTo>
                <a:close/>
              </a:path>
            </a:pathLst>
          </a:custGeom>
          <a:blipFill>
            <a:blip r:embed="rId6"/>
            <a:stretch>
              <a:fillRect l="0" t="0" r="0" b="0"/>
            </a:stretch>
          </a:blipFill>
        </p:spPr>
      </p:sp>
      <p:sp>
        <p:nvSpPr>
          <p:cNvPr name="TextBox 8" id="8"/>
          <p:cNvSpPr txBox="true"/>
          <p:nvPr/>
        </p:nvSpPr>
        <p:spPr>
          <a:xfrm rot="0">
            <a:off x="853909" y="494644"/>
            <a:ext cx="6061933" cy="1641475"/>
          </a:xfrm>
          <a:prstGeom prst="rect">
            <a:avLst/>
          </a:prstGeom>
        </p:spPr>
        <p:txBody>
          <a:bodyPr anchor="t" rtlCol="false" tIns="0" lIns="0" bIns="0" rIns="0">
            <a:spAutoFit/>
          </a:bodyPr>
          <a:lstStyle/>
          <a:p>
            <a:pPr algn="l" marL="0" indent="0" lvl="0">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1 Selección de Hiperparametros</a:t>
            </a:r>
          </a:p>
        </p:txBody>
      </p:sp>
      <p:sp>
        <p:nvSpPr>
          <p:cNvPr name="TextBox 9" id="9"/>
          <p:cNvSpPr txBox="true"/>
          <p:nvPr/>
        </p:nvSpPr>
        <p:spPr>
          <a:xfrm rot="0">
            <a:off x="411271" y="2379655"/>
            <a:ext cx="7872159" cy="2245619"/>
          </a:xfrm>
          <a:prstGeom prst="rect">
            <a:avLst/>
          </a:prstGeom>
        </p:spPr>
        <p:txBody>
          <a:bodyPr anchor="t" rtlCol="false" tIns="0" lIns="0" bIns="0" rIns="0">
            <a:spAutoFit/>
          </a:bodyPr>
          <a:lstStyle/>
          <a:p>
            <a:pPr algn="l">
              <a:lnSpc>
                <a:spcPts val="4606"/>
              </a:lnSpc>
            </a:pPr>
            <a:r>
              <a:rPr lang="en-US" sz="2617">
                <a:solidFill>
                  <a:srgbClr val="282727"/>
                </a:solidFill>
                <a:latin typeface="Neue Machina"/>
                <a:ea typeface="Neue Machina"/>
                <a:cs typeface="Neue Machina"/>
                <a:sym typeface="Neue Machina"/>
              </a:rPr>
              <a:t>Batch size: 128</a:t>
            </a:r>
          </a:p>
          <a:p>
            <a:pPr algn="l">
              <a:lnSpc>
                <a:spcPts val="4606"/>
              </a:lnSpc>
            </a:pPr>
            <a:r>
              <a:rPr lang="en-US" sz="2617">
                <a:solidFill>
                  <a:srgbClr val="282727"/>
                </a:solidFill>
                <a:latin typeface="Neue Machina"/>
                <a:ea typeface="Neue Machina"/>
                <a:cs typeface="Neue Machina"/>
                <a:sym typeface="Neue Machina"/>
              </a:rPr>
              <a:t>Learning rate: 0.0001</a:t>
            </a:r>
          </a:p>
          <a:p>
            <a:pPr algn="l">
              <a:lnSpc>
                <a:spcPts val="4606"/>
              </a:lnSpc>
            </a:pPr>
            <a:r>
              <a:rPr lang="en-US" sz="2617">
                <a:solidFill>
                  <a:srgbClr val="282727"/>
                </a:solidFill>
                <a:latin typeface="Neue Machina"/>
                <a:ea typeface="Neue Machina"/>
                <a:cs typeface="Neue Machina"/>
                <a:sym typeface="Neue Machina"/>
              </a:rPr>
              <a:t>Number epochs: 20</a:t>
            </a:r>
          </a:p>
          <a:p>
            <a:pPr algn="l" marL="0" indent="0" lvl="0">
              <a:lnSpc>
                <a:spcPts val="4606"/>
              </a:lnSpc>
              <a:spcBef>
                <a:spcPct val="0"/>
              </a:spcBef>
            </a:pPr>
            <a:r>
              <a:rPr lang="en-US" sz="2617">
                <a:solidFill>
                  <a:srgbClr val="282727"/>
                </a:solidFill>
                <a:latin typeface="Neue Machina"/>
                <a:ea typeface="Neue Machina"/>
                <a:cs typeface="Neue Machina"/>
                <a:sym typeface="Neue Machina"/>
              </a:rPr>
              <a:t>Optimizer: Adam</a:t>
            </a:r>
          </a:p>
        </p:txBody>
      </p:sp>
      <p:sp>
        <p:nvSpPr>
          <p:cNvPr name="TextBox 10" id="10"/>
          <p:cNvSpPr txBox="true"/>
          <p:nvPr/>
        </p:nvSpPr>
        <p:spPr>
          <a:xfrm rot="0">
            <a:off x="8895257" y="537498"/>
            <a:ext cx="4342510" cy="3975604"/>
          </a:xfrm>
          <a:prstGeom prst="rect">
            <a:avLst/>
          </a:prstGeom>
        </p:spPr>
        <p:txBody>
          <a:bodyPr anchor="t" rtlCol="false" tIns="0" lIns="0" bIns="0" rIns="0">
            <a:spAutoFit/>
          </a:bodyPr>
          <a:lstStyle/>
          <a:p>
            <a:pPr algn="l">
              <a:lnSpc>
                <a:spcPts val="3207"/>
              </a:lnSpc>
              <a:spcBef>
                <a:spcPct val="0"/>
              </a:spcBef>
            </a:pPr>
            <a:r>
              <a:rPr lang="en-US" sz="1822">
                <a:solidFill>
                  <a:srgbClr val="000000"/>
                </a:solidFill>
                <a:latin typeface="Neue Machina"/>
                <a:ea typeface="Neue Machina"/>
                <a:cs typeface="Neue Machina"/>
                <a:sym typeface="Neue Machina"/>
              </a:rPr>
              <a:t>El modelo tiene un buen rendimiento alcanzando un accuracy de 0.84 en entrenamiento y 0.81 de validación, dando como resultado una pequeña variación en la grafica en el que el accuraccy de entrenamiento sigue subiendo mientras que el de validación empeora, esto indica un sobre ajuste de los hiperparametros.</a:t>
            </a:r>
          </a:p>
        </p:txBody>
      </p:sp>
      <p:sp>
        <p:nvSpPr>
          <p:cNvPr name="AutoShape 11" id="11"/>
          <p:cNvSpPr/>
          <p:nvPr/>
        </p:nvSpPr>
        <p:spPr>
          <a:xfrm>
            <a:off x="8779048" y="300996"/>
            <a:ext cx="0" cy="9685008"/>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8830321" y="4947318"/>
            <a:ext cx="4544723" cy="4527203"/>
          </a:xfrm>
          <a:prstGeom prst="rect">
            <a:avLst/>
          </a:prstGeom>
        </p:spPr>
        <p:txBody>
          <a:bodyPr anchor="t" rtlCol="false" tIns="0" lIns="0" bIns="0" rIns="0">
            <a:spAutoFit/>
          </a:bodyPr>
          <a:lstStyle/>
          <a:p>
            <a:pPr algn="l" marL="447552" indent="-223776" lvl="1">
              <a:lnSpc>
                <a:spcPts val="3648"/>
              </a:lnSpc>
              <a:buFont typeface="Arial"/>
              <a:buChar char="•"/>
            </a:pPr>
            <a:r>
              <a:rPr lang="en-US" sz="2072">
                <a:solidFill>
                  <a:srgbClr val="000000"/>
                </a:solidFill>
                <a:latin typeface="Neue Machina"/>
                <a:ea typeface="Neue Machina"/>
                <a:cs typeface="Neue Machina"/>
                <a:sym typeface="Neue Machina"/>
              </a:rPr>
              <a:t>El modelo tiene buenos resultados para NORMAL y DME.</a:t>
            </a:r>
          </a:p>
          <a:p>
            <a:pPr algn="l" marL="447552" indent="-223776" lvl="1">
              <a:lnSpc>
                <a:spcPts val="3648"/>
              </a:lnSpc>
              <a:buFont typeface="Arial"/>
              <a:buChar char="•"/>
            </a:pPr>
            <a:r>
              <a:rPr lang="en-US" sz="2072">
                <a:solidFill>
                  <a:srgbClr val="000000"/>
                </a:solidFill>
                <a:latin typeface="Neue Machina"/>
                <a:ea typeface="Neue Machina"/>
                <a:cs typeface="Neue Machina"/>
                <a:sym typeface="Neue Machina"/>
              </a:rPr>
              <a:t>El modelo no logra diferenciar bien a DRUSEN; el modelo lo interpreta como NORMAL, debido a los pocos datos de DRUSEN en el dataset.</a:t>
            </a:r>
          </a:p>
          <a:p>
            <a:pPr algn="l">
              <a:lnSpc>
                <a:spcPts val="364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0">
            <a:off x="9745040" y="5862511"/>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360988">
            <a:off x="-2529138" y="-6346374"/>
            <a:ext cx="11341713" cy="7315405"/>
          </a:xfrm>
          <a:custGeom>
            <a:avLst/>
            <a:gdLst/>
            <a:ahLst/>
            <a:cxnLst/>
            <a:rect r="r" b="b" t="t" l="l"/>
            <a:pathLst>
              <a:path h="7315405" w="11341713">
                <a:moveTo>
                  <a:pt x="0" y="0"/>
                </a:moveTo>
                <a:lnTo>
                  <a:pt x="11341714" y="0"/>
                </a:lnTo>
                <a:lnTo>
                  <a:pt x="11341714" y="7315406"/>
                </a:lnTo>
                <a:lnTo>
                  <a:pt x="0" y="7315406"/>
                </a:lnTo>
                <a:lnTo>
                  <a:pt x="0" y="0"/>
                </a:lnTo>
                <a:close/>
              </a:path>
            </a:pathLst>
          </a:custGeom>
          <a:blipFill>
            <a:blip r:embed="rId2"/>
            <a:stretch>
              <a:fillRect l="0" t="0" r="0" b="0"/>
            </a:stretch>
          </a:blipFill>
        </p:spPr>
      </p:sp>
      <p:sp>
        <p:nvSpPr>
          <p:cNvPr name="Freeform 4" id="4"/>
          <p:cNvSpPr/>
          <p:nvPr/>
        </p:nvSpPr>
        <p:spPr>
          <a:xfrm flipH="false" flipV="false" rot="0">
            <a:off x="166263" y="2781254"/>
            <a:ext cx="6360032" cy="3742140"/>
          </a:xfrm>
          <a:custGeom>
            <a:avLst/>
            <a:gdLst/>
            <a:ahLst/>
            <a:cxnLst/>
            <a:rect r="r" b="b" t="t" l="l"/>
            <a:pathLst>
              <a:path h="3742140" w="6360032">
                <a:moveTo>
                  <a:pt x="0" y="0"/>
                </a:moveTo>
                <a:lnTo>
                  <a:pt x="6360033" y="0"/>
                </a:lnTo>
                <a:lnTo>
                  <a:pt x="6360033" y="3742141"/>
                </a:lnTo>
                <a:lnTo>
                  <a:pt x="0" y="3742141"/>
                </a:lnTo>
                <a:lnTo>
                  <a:pt x="0" y="0"/>
                </a:lnTo>
                <a:close/>
              </a:path>
            </a:pathLst>
          </a:custGeom>
          <a:blipFill>
            <a:blip r:embed="rId3"/>
            <a:stretch>
              <a:fillRect l="0" t="0" r="0" b="0"/>
            </a:stretch>
          </a:blipFill>
        </p:spPr>
      </p:sp>
      <p:sp>
        <p:nvSpPr>
          <p:cNvPr name="Freeform 5" id="5"/>
          <p:cNvSpPr/>
          <p:nvPr/>
        </p:nvSpPr>
        <p:spPr>
          <a:xfrm flipH="false" flipV="false" rot="0">
            <a:off x="6899043" y="292303"/>
            <a:ext cx="11206926" cy="1107257"/>
          </a:xfrm>
          <a:custGeom>
            <a:avLst/>
            <a:gdLst/>
            <a:ahLst/>
            <a:cxnLst/>
            <a:rect r="r" b="b" t="t" l="l"/>
            <a:pathLst>
              <a:path h="1107257" w="11206926">
                <a:moveTo>
                  <a:pt x="0" y="0"/>
                </a:moveTo>
                <a:lnTo>
                  <a:pt x="11206926" y="0"/>
                </a:lnTo>
                <a:lnTo>
                  <a:pt x="11206926" y="1107257"/>
                </a:lnTo>
                <a:lnTo>
                  <a:pt x="0" y="1107257"/>
                </a:lnTo>
                <a:lnTo>
                  <a:pt x="0" y="0"/>
                </a:lnTo>
                <a:close/>
              </a:path>
            </a:pathLst>
          </a:custGeom>
          <a:blipFill>
            <a:blip r:embed="rId4"/>
            <a:stretch>
              <a:fillRect l="0" t="0" r="-17971" b="0"/>
            </a:stretch>
          </a:blipFill>
        </p:spPr>
      </p:sp>
      <p:sp>
        <p:nvSpPr>
          <p:cNvPr name="Freeform 6" id="6"/>
          <p:cNvSpPr/>
          <p:nvPr/>
        </p:nvSpPr>
        <p:spPr>
          <a:xfrm flipH="false" flipV="false" rot="0">
            <a:off x="12567594" y="2135597"/>
            <a:ext cx="5538376" cy="4145870"/>
          </a:xfrm>
          <a:custGeom>
            <a:avLst/>
            <a:gdLst/>
            <a:ahLst/>
            <a:cxnLst/>
            <a:rect r="r" b="b" t="t" l="l"/>
            <a:pathLst>
              <a:path h="4145870" w="5538376">
                <a:moveTo>
                  <a:pt x="0" y="0"/>
                </a:moveTo>
                <a:lnTo>
                  <a:pt x="5538375" y="0"/>
                </a:lnTo>
                <a:lnTo>
                  <a:pt x="5538375" y="4145870"/>
                </a:lnTo>
                <a:lnTo>
                  <a:pt x="0" y="4145870"/>
                </a:lnTo>
                <a:lnTo>
                  <a:pt x="0" y="0"/>
                </a:lnTo>
                <a:close/>
              </a:path>
            </a:pathLst>
          </a:custGeom>
          <a:blipFill>
            <a:blip r:embed="rId5"/>
            <a:stretch>
              <a:fillRect l="0" t="0" r="0" b="0"/>
            </a:stretch>
          </a:blipFill>
        </p:spPr>
      </p:sp>
      <p:sp>
        <p:nvSpPr>
          <p:cNvPr name="Freeform 7" id="7"/>
          <p:cNvSpPr/>
          <p:nvPr/>
        </p:nvSpPr>
        <p:spPr>
          <a:xfrm flipH="false" flipV="false" rot="0">
            <a:off x="6899043" y="1604603"/>
            <a:ext cx="5603463" cy="5207859"/>
          </a:xfrm>
          <a:custGeom>
            <a:avLst/>
            <a:gdLst/>
            <a:ahLst/>
            <a:cxnLst/>
            <a:rect r="r" b="b" t="t" l="l"/>
            <a:pathLst>
              <a:path h="5207859" w="5603463">
                <a:moveTo>
                  <a:pt x="0" y="0"/>
                </a:moveTo>
                <a:lnTo>
                  <a:pt x="5603463" y="0"/>
                </a:lnTo>
                <a:lnTo>
                  <a:pt x="5603463" y="5207859"/>
                </a:lnTo>
                <a:lnTo>
                  <a:pt x="0" y="5207859"/>
                </a:lnTo>
                <a:lnTo>
                  <a:pt x="0" y="0"/>
                </a:lnTo>
                <a:close/>
              </a:path>
            </a:pathLst>
          </a:custGeom>
          <a:blipFill>
            <a:blip r:embed="rId6"/>
            <a:stretch>
              <a:fillRect l="-5716" t="0" r="0" b="0"/>
            </a:stretch>
          </a:blipFill>
        </p:spPr>
      </p:sp>
      <p:sp>
        <p:nvSpPr>
          <p:cNvPr name="TextBox 8" id="8"/>
          <p:cNvSpPr txBox="true"/>
          <p:nvPr/>
        </p:nvSpPr>
        <p:spPr>
          <a:xfrm rot="0">
            <a:off x="298099" y="225628"/>
            <a:ext cx="6061933" cy="1641475"/>
          </a:xfrm>
          <a:prstGeom prst="rect">
            <a:avLst/>
          </a:prstGeom>
        </p:spPr>
        <p:txBody>
          <a:bodyPr anchor="t" rtlCol="false" tIns="0" lIns="0" bIns="0" rIns="0">
            <a:spAutoFit/>
          </a:bodyPr>
          <a:lstStyle/>
          <a:p>
            <a:pPr algn="l" marL="0" indent="0" lvl="0">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2 Selección de Hiperparametros</a:t>
            </a:r>
          </a:p>
        </p:txBody>
      </p:sp>
      <p:sp>
        <p:nvSpPr>
          <p:cNvPr name="TextBox 9" id="9"/>
          <p:cNvSpPr txBox="true"/>
          <p:nvPr/>
        </p:nvSpPr>
        <p:spPr>
          <a:xfrm rot="0">
            <a:off x="0" y="6910281"/>
            <a:ext cx="6360032" cy="2610485"/>
          </a:xfrm>
          <a:prstGeom prst="rect">
            <a:avLst/>
          </a:prstGeom>
        </p:spPr>
        <p:txBody>
          <a:bodyPr anchor="t" rtlCol="false" tIns="0" lIns="0" bIns="0" rIns="0">
            <a:spAutoFit/>
          </a:bodyPr>
          <a:lstStyle/>
          <a:p>
            <a:pPr algn="just" marL="431801" indent="-215900" lvl="1">
              <a:lnSpc>
                <a:spcPts val="3520"/>
              </a:lnSpc>
              <a:spcBef>
                <a:spcPct val="0"/>
              </a:spcBef>
              <a:buFont typeface="Arial"/>
              <a:buChar char="•"/>
            </a:pPr>
            <a:r>
              <a:rPr lang="en-US" sz="2000">
                <a:solidFill>
                  <a:srgbClr val="000000"/>
                </a:solidFill>
                <a:latin typeface="Neue Machina"/>
                <a:ea typeface="Neue Machina"/>
                <a:cs typeface="Neue Machina"/>
                <a:sym typeface="Neue Machina"/>
              </a:rPr>
              <a:t>Esta selección de hiperparametros fue la mas favorable para implementar el sobreentrenamiento y la implementación de EarlyStopping para detener automáticamente el entrenamiento cuando el modelo deja de mejorar.</a:t>
            </a:r>
          </a:p>
        </p:txBody>
      </p:sp>
      <p:sp>
        <p:nvSpPr>
          <p:cNvPr name="AutoShape 10" id="10"/>
          <p:cNvSpPr/>
          <p:nvPr/>
        </p:nvSpPr>
        <p:spPr>
          <a:xfrm>
            <a:off x="6742702" y="292303"/>
            <a:ext cx="0" cy="9685008"/>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2715497" y="6891067"/>
            <a:ext cx="5242569" cy="2610485"/>
          </a:xfrm>
          <a:prstGeom prst="rect">
            <a:avLst/>
          </a:prstGeom>
        </p:spPr>
        <p:txBody>
          <a:bodyPr anchor="t" rtlCol="false" tIns="0" lIns="0" bIns="0" rIns="0">
            <a:spAutoFit/>
          </a:bodyPr>
          <a:lstStyle/>
          <a:p>
            <a:pPr algn="just" marL="431801" indent="-215900" lvl="1">
              <a:lnSpc>
                <a:spcPts val="3520"/>
              </a:lnSpc>
              <a:spcBef>
                <a:spcPct val="0"/>
              </a:spcBef>
              <a:buFont typeface="Arial"/>
              <a:buChar char="•"/>
            </a:pPr>
            <a:r>
              <a:rPr lang="en-US" sz="2000">
                <a:solidFill>
                  <a:srgbClr val="000000"/>
                </a:solidFill>
                <a:latin typeface="Neue Machina"/>
                <a:ea typeface="Neue Machina"/>
                <a:cs typeface="Neue Machina"/>
                <a:sym typeface="Neue Machina"/>
              </a:rPr>
              <a:t>En la grafica de Accuracy vs Epoch se observa que el modelo aprende aceptablemente los datos de entrenamiento, pero a partir de cierto punto deja de mejorar en validación</a:t>
            </a:r>
          </a:p>
        </p:txBody>
      </p:sp>
      <p:sp>
        <p:nvSpPr>
          <p:cNvPr name="TextBox 12" id="12"/>
          <p:cNvSpPr txBox="true"/>
          <p:nvPr/>
        </p:nvSpPr>
        <p:spPr>
          <a:xfrm rot="0">
            <a:off x="7079490" y="6910281"/>
            <a:ext cx="5242569" cy="3048635"/>
          </a:xfrm>
          <a:prstGeom prst="rect">
            <a:avLst/>
          </a:prstGeom>
        </p:spPr>
        <p:txBody>
          <a:bodyPr anchor="t" rtlCol="false" tIns="0" lIns="0" bIns="0" rIns="0">
            <a:spAutoFit/>
          </a:bodyPr>
          <a:lstStyle/>
          <a:p>
            <a:pPr algn="just" marL="431801" indent="-215900" lvl="1">
              <a:lnSpc>
                <a:spcPts val="3520"/>
              </a:lnSpc>
              <a:buFont typeface="Arial"/>
              <a:buChar char="•"/>
            </a:pPr>
            <a:r>
              <a:rPr lang="en-US" sz="2000">
                <a:solidFill>
                  <a:srgbClr val="000000"/>
                </a:solidFill>
                <a:latin typeface="Neue Machina"/>
                <a:ea typeface="Neue Machina"/>
                <a:cs typeface="Neue Machina"/>
                <a:sym typeface="Neue Machina"/>
              </a:rPr>
              <a:t>Con la matriz de confusión se puede afirmar que los valores para CNV y NORMAL tiene una clasificación correcta.</a:t>
            </a:r>
          </a:p>
          <a:p>
            <a:pPr algn="just" marL="431801" indent="-215900" lvl="1">
              <a:lnSpc>
                <a:spcPts val="3520"/>
              </a:lnSpc>
              <a:spcBef>
                <a:spcPct val="0"/>
              </a:spcBef>
              <a:buFont typeface="Arial"/>
              <a:buChar char="•"/>
            </a:pPr>
            <a:r>
              <a:rPr lang="en-US" sz="2000">
                <a:solidFill>
                  <a:srgbClr val="000000"/>
                </a:solidFill>
                <a:latin typeface="Neue Machina"/>
                <a:ea typeface="Neue Machina"/>
                <a:cs typeface="Neue Machina"/>
                <a:sym typeface="Neue Machina"/>
              </a:rPr>
              <a:t>Pero para la categoría de DRUSEN existe gran confusión con CNV y NORMAL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0">
            <a:off x="9745040" y="5862511"/>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360988">
            <a:off x="-2529138" y="-6346374"/>
            <a:ext cx="11341713" cy="7315405"/>
          </a:xfrm>
          <a:custGeom>
            <a:avLst/>
            <a:gdLst/>
            <a:ahLst/>
            <a:cxnLst/>
            <a:rect r="r" b="b" t="t" l="l"/>
            <a:pathLst>
              <a:path h="7315405" w="11341713">
                <a:moveTo>
                  <a:pt x="0" y="0"/>
                </a:moveTo>
                <a:lnTo>
                  <a:pt x="11341714" y="0"/>
                </a:lnTo>
                <a:lnTo>
                  <a:pt x="11341714" y="7315406"/>
                </a:lnTo>
                <a:lnTo>
                  <a:pt x="0" y="7315406"/>
                </a:lnTo>
                <a:lnTo>
                  <a:pt x="0" y="0"/>
                </a:lnTo>
                <a:close/>
              </a:path>
            </a:pathLst>
          </a:custGeom>
          <a:blipFill>
            <a:blip r:embed="rId2"/>
            <a:stretch>
              <a:fillRect l="0" t="0" r="0" b="0"/>
            </a:stretch>
          </a:blipFill>
        </p:spPr>
      </p:sp>
      <p:sp>
        <p:nvSpPr>
          <p:cNvPr name="AutoShape 4" id="4"/>
          <p:cNvSpPr/>
          <p:nvPr/>
        </p:nvSpPr>
        <p:spPr>
          <a:xfrm>
            <a:off x="6550341" y="292303"/>
            <a:ext cx="0" cy="9685008"/>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176979" y="2595324"/>
            <a:ext cx="6183053" cy="1915707"/>
          </a:xfrm>
          <a:custGeom>
            <a:avLst/>
            <a:gdLst/>
            <a:ahLst/>
            <a:cxnLst/>
            <a:rect r="r" b="b" t="t" l="l"/>
            <a:pathLst>
              <a:path h="1915707" w="6183053">
                <a:moveTo>
                  <a:pt x="0" y="0"/>
                </a:moveTo>
                <a:lnTo>
                  <a:pt x="6183053" y="0"/>
                </a:lnTo>
                <a:lnTo>
                  <a:pt x="6183053" y="1915707"/>
                </a:lnTo>
                <a:lnTo>
                  <a:pt x="0" y="1915707"/>
                </a:lnTo>
                <a:lnTo>
                  <a:pt x="0" y="0"/>
                </a:lnTo>
                <a:close/>
              </a:path>
            </a:pathLst>
          </a:custGeom>
          <a:blipFill>
            <a:blip r:embed="rId3"/>
            <a:stretch>
              <a:fillRect l="0" t="0" r="-27996" b="0"/>
            </a:stretch>
          </a:blipFill>
        </p:spPr>
      </p:sp>
      <p:sp>
        <p:nvSpPr>
          <p:cNvPr name="Freeform 6" id="6"/>
          <p:cNvSpPr/>
          <p:nvPr/>
        </p:nvSpPr>
        <p:spPr>
          <a:xfrm flipH="false" flipV="false" rot="0">
            <a:off x="6959916" y="1650904"/>
            <a:ext cx="5410939" cy="4211607"/>
          </a:xfrm>
          <a:custGeom>
            <a:avLst/>
            <a:gdLst/>
            <a:ahLst/>
            <a:cxnLst/>
            <a:rect r="r" b="b" t="t" l="l"/>
            <a:pathLst>
              <a:path h="4211607" w="5410939">
                <a:moveTo>
                  <a:pt x="0" y="0"/>
                </a:moveTo>
                <a:lnTo>
                  <a:pt x="5410939" y="0"/>
                </a:lnTo>
                <a:lnTo>
                  <a:pt x="5410939" y="4211607"/>
                </a:lnTo>
                <a:lnTo>
                  <a:pt x="0" y="4211607"/>
                </a:lnTo>
                <a:lnTo>
                  <a:pt x="0" y="0"/>
                </a:lnTo>
                <a:close/>
              </a:path>
            </a:pathLst>
          </a:custGeom>
          <a:blipFill>
            <a:blip r:embed="rId4"/>
            <a:stretch>
              <a:fillRect l="0" t="0" r="0" b="0"/>
            </a:stretch>
          </a:blipFill>
        </p:spPr>
      </p:sp>
      <p:sp>
        <p:nvSpPr>
          <p:cNvPr name="Freeform 7" id="7"/>
          <p:cNvSpPr/>
          <p:nvPr/>
        </p:nvSpPr>
        <p:spPr>
          <a:xfrm flipH="false" flipV="false" rot="0">
            <a:off x="12642258" y="1374593"/>
            <a:ext cx="5389046" cy="4764229"/>
          </a:xfrm>
          <a:custGeom>
            <a:avLst/>
            <a:gdLst/>
            <a:ahLst/>
            <a:cxnLst/>
            <a:rect r="r" b="b" t="t" l="l"/>
            <a:pathLst>
              <a:path h="4764229" w="5389046">
                <a:moveTo>
                  <a:pt x="0" y="0"/>
                </a:moveTo>
                <a:lnTo>
                  <a:pt x="5389047" y="0"/>
                </a:lnTo>
                <a:lnTo>
                  <a:pt x="5389047" y="4764229"/>
                </a:lnTo>
                <a:lnTo>
                  <a:pt x="0" y="4764229"/>
                </a:lnTo>
                <a:lnTo>
                  <a:pt x="0" y="0"/>
                </a:lnTo>
                <a:close/>
              </a:path>
            </a:pathLst>
          </a:custGeom>
          <a:blipFill>
            <a:blip r:embed="rId5"/>
            <a:stretch>
              <a:fillRect l="0" t="0" r="0" b="0"/>
            </a:stretch>
          </a:blipFill>
        </p:spPr>
      </p:sp>
      <p:sp>
        <p:nvSpPr>
          <p:cNvPr name="TextBox 8" id="8"/>
          <p:cNvSpPr txBox="true"/>
          <p:nvPr/>
        </p:nvSpPr>
        <p:spPr>
          <a:xfrm rot="0">
            <a:off x="298099" y="225628"/>
            <a:ext cx="6061933" cy="1641475"/>
          </a:xfrm>
          <a:prstGeom prst="rect">
            <a:avLst/>
          </a:prstGeom>
        </p:spPr>
        <p:txBody>
          <a:bodyPr anchor="t" rtlCol="false" tIns="0" lIns="0" bIns="0" rIns="0">
            <a:spAutoFit/>
          </a:bodyPr>
          <a:lstStyle/>
          <a:p>
            <a:pPr algn="l" marL="0" indent="0" lvl="0">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3 Selección de Hiperparametros</a:t>
            </a:r>
          </a:p>
        </p:txBody>
      </p:sp>
      <p:sp>
        <p:nvSpPr>
          <p:cNvPr name="TextBox 9" id="9"/>
          <p:cNvSpPr txBox="true"/>
          <p:nvPr/>
        </p:nvSpPr>
        <p:spPr>
          <a:xfrm rot="0">
            <a:off x="12982568" y="6458704"/>
            <a:ext cx="4817305" cy="3597549"/>
          </a:xfrm>
          <a:prstGeom prst="rect">
            <a:avLst/>
          </a:prstGeom>
        </p:spPr>
        <p:txBody>
          <a:bodyPr anchor="t" rtlCol="false" tIns="0" lIns="0" bIns="0" rIns="0">
            <a:spAutoFit/>
          </a:bodyPr>
          <a:lstStyle/>
          <a:p>
            <a:pPr algn="just" marL="396774" indent="-198387" lvl="1">
              <a:lnSpc>
                <a:spcPts val="3234"/>
              </a:lnSpc>
              <a:buFont typeface="Arial"/>
              <a:buChar char="•"/>
            </a:pPr>
            <a:r>
              <a:rPr lang="en-US" sz="1837">
                <a:solidFill>
                  <a:srgbClr val="000000"/>
                </a:solidFill>
                <a:latin typeface="Neue Machina"/>
                <a:ea typeface="Neue Machina"/>
                <a:cs typeface="Neue Machina"/>
                <a:sym typeface="Neue Machina"/>
              </a:rPr>
              <a:t>La gráfica indica que el modelo logra un buen nivel de aprendizaje, alcanzando el 85% de en entrenamiento y 82% en validación. </a:t>
            </a:r>
          </a:p>
          <a:p>
            <a:pPr algn="just" marL="396774" indent="-198387" lvl="1">
              <a:lnSpc>
                <a:spcPts val="3234"/>
              </a:lnSpc>
              <a:spcBef>
                <a:spcPct val="0"/>
              </a:spcBef>
              <a:buFont typeface="Arial"/>
              <a:buChar char="•"/>
            </a:pPr>
            <a:r>
              <a:rPr lang="en-US" sz="1837">
                <a:solidFill>
                  <a:srgbClr val="000000"/>
                </a:solidFill>
                <a:latin typeface="Neue Machina"/>
                <a:ea typeface="Neue Machina"/>
                <a:cs typeface="Neue Machina"/>
                <a:sym typeface="Neue Machina"/>
              </a:rPr>
              <a:t>Existe una ligera brecha entre ambas curvas, lo que refleja cierto sobreajuste que hace que la validación deje de mejorar y hasta empeore</a:t>
            </a:r>
          </a:p>
        </p:txBody>
      </p:sp>
      <p:sp>
        <p:nvSpPr>
          <p:cNvPr name="TextBox 10" id="10"/>
          <p:cNvSpPr txBox="true"/>
          <p:nvPr/>
        </p:nvSpPr>
        <p:spPr>
          <a:xfrm rot="0">
            <a:off x="7044101" y="6723636"/>
            <a:ext cx="5242569" cy="3048635"/>
          </a:xfrm>
          <a:prstGeom prst="rect">
            <a:avLst/>
          </a:prstGeom>
        </p:spPr>
        <p:txBody>
          <a:bodyPr anchor="t" rtlCol="false" tIns="0" lIns="0" bIns="0" rIns="0">
            <a:spAutoFit/>
          </a:bodyPr>
          <a:lstStyle/>
          <a:p>
            <a:pPr algn="just" marL="431801" indent="-215900" lvl="1">
              <a:lnSpc>
                <a:spcPts val="3520"/>
              </a:lnSpc>
              <a:buFont typeface="Arial"/>
              <a:buChar char="•"/>
            </a:pPr>
            <a:r>
              <a:rPr lang="en-US" sz="2000">
                <a:solidFill>
                  <a:srgbClr val="000000"/>
                </a:solidFill>
                <a:latin typeface="Neue Machina"/>
                <a:ea typeface="Neue Machina"/>
                <a:cs typeface="Neue Machina"/>
                <a:sym typeface="Neue Machina"/>
              </a:rPr>
              <a:t>En la matriz de confusión se observa que NORMAL tiene una confusión con DRUSEN.</a:t>
            </a:r>
          </a:p>
          <a:p>
            <a:pPr algn="just" marL="431801" indent="-215900" lvl="1">
              <a:lnSpc>
                <a:spcPts val="3520"/>
              </a:lnSpc>
              <a:buFont typeface="Arial"/>
              <a:buChar char="•"/>
            </a:pPr>
            <a:r>
              <a:rPr lang="en-US" sz="2000">
                <a:solidFill>
                  <a:srgbClr val="000000"/>
                </a:solidFill>
                <a:latin typeface="Neue Machina"/>
                <a:ea typeface="Neue Machina"/>
                <a:cs typeface="Neue Machina"/>
                <a:sym typeface="Neue Machina"/>
              </a:rPr>
              <a:t>DME y CNV tiene una correcta clasificación </a:t>
            </a:r>
          </a:p>
          <a:p>
            <a:pPr algn="just" marL="431801" indent="-215900" lvl="1">
              <a:lnSpc>
                <a:spcPts val="3520"/>
              </a:lnSpc>
              <a:spcBef>
                <a:spcPct val="0"/>
              </a:spcBef>
              <a:buFont typeface="Arial"/>
              <a:buChar char="•"/>
            </a:pPr>
            <a:r>
              <a:rPr lang="en-US" sz="2000">
                <a:solidFill>
                  <a:srgbClr val="000000"/>
                </a:solidFill>
                <a:latin typeface="Neue Machina"/>
                <a:ea typeface="Neue Machina"/>
                <a:cs typeface="Neue Machina"/>
                <a:sym typeface="Neue Machina"/>
              </a:rPr>
              <a:t>Sin embargo CNV tiene una leve confusión con DRUSEN</a:t>
            </a:r>
          </a:p>
        </p:txBody>
      </p:sp>
      <p:sp>
        <p:nvSpPr>
          <p:cNvPr name="TextBox 11" id="11"/>
          <p:cNvSpPr txBox="true"/>
          <p:nvPr/>
        </p:nvSpPr>
        <p:spPr>
          <a:xfrm rot="0">
            <a:off x="779455" y="6144118"/>
            <a:ext cx="4724528" cy="2770236"/>
          </a:xfrm>
          <a:prstGeom prst="rect">
            <a:avLst/>
          </a:prstGeom>
        </p:spPr>
        <p:txBody>
          <a:bodyPr anchor="t" rtlCol="false" tIns="0" lIns="0" bIns="0" rIns="0">
            <a:spAutoFit/>
          </a:bodyPr>
          <a:lstStyle/>
          <a:p>
            <a:pPr algn="just">
              <a:lnSpc>
                <a:spcPts val="3746"/>
              </a:lnSpc>
              <a:spcBef>
                <a:spcPct val="0"/>
              </a:spcBef>
            </a:pPr>
            <a:r>
              <a:rPr lang="en-US" sz="2128">
                <a:solidFill>
                  <a:srgbClr val="000000"/>
                </a:solidFill>
                <a:latin typeface="Neue Machina"/>
                <a:ea typeface="Neue Machina"/>
                <a:cs typeface="Neue Machina"/>
                <a:sym typeface="Neue Machina"/>
              </a:rPr>
              <a:t>Para finalizar se selecciono estos hiperparametros para validar el rendimiento del modelo teniendo encuentra el batch size que en este caso es menor a los anteriores hiperparametros.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5F9"/>
        </a:solidFill>
      </p:bgPr>
    </p:bg>
    <p:spTree>
      <p:nvGrpSpPr>
        <p:cNvPr id="1" name=""/>
        <p:cNvGrpSpPr/>
        <p:nvPr/>
      </p:nvGrpSpPr>
      <p:grpSpPr>
        <a:xfrm>
          <a:off x="0" y="0"/>
          <a:ext cx="0" cy="0"/>
          <a:chOff x="0" y="0"/>
          <a:chExt cx="0" cy="0"/>
        </a:xfrm>
      </p:grpSpPr>
      <p:sp>
        <p:nvSpPr>
          <p:cNvPr name="Freeform 2" id="2"/>
          <p:cNvSpPr/>
          <p:nvPr/>
        </p:nvSpPr>
        <p:spPr>
          <a:xfrm flipH="false" flipV="false" rot="9872442">
            <a:off x="-11456381" y="-5092799"/>
            <a:ext cx="17281309" cy="11146445"/>
          </a:xfrm>
          <a:custGeom>
            <a:avLst/>
            <a:gdLst/>
            <a:ahLst/>
            <a:cxnLst/>
            <a:rect r="r" b="b" t="t" l="l"/>
            <a:pathLst>
              <a:path h="11146445" w="17281309">
                <a:moveTo>
                  <a:pt x="0" y="0"/>
                </a:moveTo>
                <a:lnTo>
                  <a:pt x="17281309" y="0"/>
                </a:lnTo>
                <a:lnTo>
                  <a:pt x="17281309" y="11146444"/>
                </a:lnTo>
                <a:lnTo>
                  <a:pt x="0" y="11146444"/>
                </a:lnTo>
                <a:lnTo>
                  <a:pt x="0" y="0"/>
                </a:lnTo>
                <a:close/>
              </a:path>
            </a:pathLst>
          </a:custGeom>
          <a:blipFill>
            <a:blip r:embed="rId2"/>
            <a:stretch>
              <a:fillRect l="0" t="0" r="0" b="0"/>
            </a:stretch>
          </a:blipFill>
        </p:spPr>
      </p:sp>
      <p:sp>
        <p:nvSpPr>
          <p:cNvPr name="TextBox 3" id="3"/>
          <p:cNvSpPr txBox="true"/>
          <p:nvPr/>
        </p:nvSpPr>
        <p:spPr>
          <a:xfrm rot="0">
            <a:off x="1611451" y="1650038"/>
            <a:ext cx="14362551" cy="6042025"/>
          </a:xfrm>
          <a:prstGeom prst="rect">
            <a:avLst/>
          </a:prstGeom>
        </p:spPr>
        <p:txBody>
          <a:bodyPr anchor="t" rtlCol="false" tIns="0" lIns="0" bIns="0" rIns="0">
            <a:spAutoFit/>
          </a:bodyPr>
          <a:lstStyle/>
          <a:p>
            <a:pPr algn="just">
              <a:lnSpc>
                <a:spcPts val="4399"/>
              </a:lnSpc>
            </a:pPr>
            <a:r>
              <a:rPr lang="en-US" sz="2499">
                <a:solidFill>
                  <a:srgbClr val="282727"/>
                </a:solidFill>
                <a:latin typeface="Neue Machina"/>
                <a:ea typeface="Neue Machina"/>
                <a:cs typeface="Neue Machina"/>
                <a:sym typeface="Neue Machina"/>
              </a:rPr>
              <a:t>El modelo MLP logró un rendimiento aceptable en la clasificación de imágenes OCTMNIST, con precisiones de validación que oscilaron entre el 81 % y el 85 %, dependiendo de la configuración de los hiperparámetros. Esto demuestra que el perceptrón multicapa puede extraer patrones relevantes de imágenes médicas de baja resolución, a pesar de algunas limitaciones para clases más complejas como DRUSEN.</a:t>
            </a:r>
          </a:p>
          <a:p>
            <a:pPr algn="just">
              <a:lnSpc>
                <a:spcPts val="4399"/>
              </a:lnSpc>
            </a:pPr>
          </a:p>
          <a:p>
            <a:pPr algn="just" marL="0" indent="0" lvl="0">
              <a:lnSpc>
                <a:spcPts val="4399"/>
              </a:lnSpc>
              <a:spcBef>
                <a:spcPct val="0"/>
              </a:spcBef>
            </a:pPr>
            <a:r>
              <a:rPr lang="en-US" sz="2499">
                <a:solidFill>
                  <a:srgbClr val="282727"/>
                </a:solidFill>
                <a:latin typeface="Neue Machina"/>
                <a:ea typeface="Neue Machina"/>
                <a:cs typeface="Neue Machina"/>
                <a:sym typeface="Neue Machina"/>
              </a:rPr>
              <a:t>La implementación de técnicas de ajuste fino, como EarlyStopping, ayudó a mitigar el sobreentrenamiento y a mejorar la generalización del modelo. Si bien el modelo tuvo un buen rendimiento en clases como NORMAL y DME, persiste la confusión entre DRUSEN y otras categorías, lo que allana el camino para la exploración de arquitecturas más avanzadas (como las CNN) para mejorar la precisión en el futuro.</a:t>
            </a:r>
          </a:p>
        </p:txBody>
      </p:sp>
      <p:sp>
        <p:nvSpPr>
          <p:cNvPr name="Freeform 4" id="4"/>
          <p:cNvSpPr/>
          <p:nvPr/>
        </p:nvSpPr>
        <p:spPr>
          <a:xfrm flipH="false" flipV="false" rot="0">
            <a:off x="7592321" y="49232"/>
            <a:ext cx="29210808" cy="18840971"/>
          </a:xfrm>
          <a:custGeom>
            <a:avLst/>
            <a:gdLst/>
            <a:ahLst/>
            <a:cxnLst/>
            <a:rect r="r" b="b" t="t" l="l"/>
            <a:pathLst>
              <a:path h="18840971" w="29210808">
                <a:moveTo>
                  <a:pt x="0" y="0"/>
                </a:moveTo>
                <a:lnTo>
                  <a:pt x="29210808" y="0"/>
                </a:lnTo>
                <a:lnTo>
                  <a:pt x="29210808" y="18840971"/>
                </a:lnTo>
                <a:lnTo>
                  <a:pt x="0" y="18840971"/>
                </a:lnTo>
                <a:lnTo>
                  <a:pt x="0" y="0"/>
                </a:lnTo>
                <a:close/>
              </a:path>
            </a:pathLst>
          </a:custGeom>
          <a:blipFill>
            <a:blip r:embed="rId2"/>
            <a:stretch>
              <a:fillRect l="0" t="0" r="0" b="0"/>
            </a:stretch>
          </a:blipFill>
        </p:spPr>
      </p:sp>
      <p:sp>
        <p:nvSpPr>
          <p:cNvPr name="Freeform 5" id="5"/>
          <p:cNvSpPr/>
          <p:nvPr/>
        </p:nvSpPr>
        <p:spPr>
          <a:xfrm flipH="true" flipV="false" rot="0">
            <a:off x="16248741" y="7778555"/>
            <a:ext cx="2959491" cy="2959491"/>
          </a:xfrm>
          <a:custGeom>
            <a:avLst/>
            <a:gdLst/>
            <a:ahLst/>
            <a:cxnLst/>
            <a:rect r="r" b="b" t="t" l="l"/>
            <a:pathLst>
              <a:path h="2959491" w="2959491">
                <a:moveTo>
                  <a:pt x="2959490" y="0"/>
                </a:moveTo>
                <a:lnTo>
                  <a:pt x="0" y="0"/>
                </a:lnTo>
                <a:lnTo>
                  <a:pt x="0" y="2959490"/>
                </a:lnTo>
                <a:lnTo>
                  <a:pt x="2959490" y="2959490"/>
                </a:lnTo>
                <a:lnTo>
                  <a:pt x="2959490" y="0"/>
                </a:lnTo>
                <a:close/>
              </a:path>
            </a:pathLst>
          </a:custGeom>
          <a:blipFill>
            <a:blip r:embed="rId3"/>
            <a:stretch>
              <a:fillRect l="0" t="0" r="0" b="0"/>
            </a:stretch>
          </a:blipFill>
        </p:spPr>
      </p:sp>
      <p:sp>
        <p:nvSpPr>
          <p:cNvPr name="Freeform 6" id="6"/>
          <p:cNvSpPr/>
          <p:nvPr/>
        </p:nvSpPr>
        <p:spPr>
          <a:xfrm flipH="false" flipV="false" rot="0">
            <a:off x="553920" y="8609294"/>
            <a:ext cx="949559" cy="1018046"/>
          </a:xfrm>
          <a:custGeom>
            <a:avLst/>
            <a:gdLst/>
            <a:ahLst/>
            <a:cxnLst/>
            <a:rect r="r" b="b" t="t" l="l"/>
            <a:pathLst>
              <a:path h="1018046" w="949559">
                <a:moveTo>
                  <a:pt x="0" y="0"/>
                </a:moveTo>
                <a:lnTo>
                  <a:pt x="949560" y="0"/>
                </a:lnTo>
                <a:lnTo>
                  <a:pt x="949560" y="1018046"/>
                </a:lnTo>
                <a:lnTo>
                  <a:pt x="0" y="1018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6278831" y="413748"/>
            <a:ext cx="8906762" cy="822325"/>
          </a:xfrm>
          <a:prstGeom prst="rect">
            <a:avLst/>
          </a:prstGeom>
        </p:spPr>
        <p:txBody>
          <a:bodyPr anchor="t" rtlCol="false" tIns="0" lIns="0" bIns="0" rIns="0">
            <a:spAutoFit/>
          </a:bodyPr>
          <a:lstStyle/>
          <a:p>
            <a:pPr algn="l">
              <a:lnSpc>
                <a:spcPts val="6500"/>
              </a:lnSpc>
              <a:spcBef>
                <a:spcPct val="0"/>
              </a:spcBef>
            </a:pPr>
            <a:r>
              <a:rPr lang="en-US" b="true" sz="5000">
                <a:solidFill>
                  <a:srgbClr val="D1932A"/>
                </a:solidFill>
                <a:latin typeface="Neue Machina Ultra-Bold"/>
                <a:ea typeface="Neue Machina Ultra-Bold"/>
                <a:cs typeface="Neue Machina Ultra-Bold"/>
                <a:sym typeface="Neue Machina Ultra-Bold"/>
              </a:rPr>
              <a:t>CONCLUSIONES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DAGxITTnQsE</dc:identifier>
  <dcterms:modified xsi:type="dcterms:W3CDTF">2011-08-01T06:04:30Z</dcterms:modified>
  <cp:revision>1</cp:revision>
  <dc:title>CRITERIOS DE DISEÑO</dc:title>
</cp:coreProperties>
</file>